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18288000" cy="10287000"/>
  <p:notesSz cx="6858000" cy="9144000"/>
  <p:embeddedFontLst>
    <p:embeddedFont>
      <p:font typeface="Arimo" charset="1" panose="020B0604020202020204"/>
      <p:regular r:id="rId81"/>
    </p:embeddedFont>
    <p:embeddedFont>
      <p:font typeface="Comfortaa" charset="1" panose="00000500000000000000"/>
      <p:regular r:id="rId82"/>
    </p:embeddedFont>
    <p:embeddedFont>
      <p:font typeface="Arimo Bold" charset="1" panose="020B0704020202020204"/>
      <p:regular r:id="rId83"/>
    </p:embeddedFont>
    <p:embeddedFont>
      <p:font typeface="Fira Code" charset="1" panose="020B0809050000020004"/>
      <p:regular r:id="rId84"/>
    </p:embeddedFont>
    <p:embeddedFont>
      <p:font typeface="Fira Code Bold" charset="1" panose="020B0809050000020004"/>
      <p:regular r:id="rId86"/>
    </p:embeddedFont>
    <p:embeddedFont>
      <p:font typeface="Open Sans" charset="1" panose="020B0606030504020204"/>
      <p:regular r:id="rId87"/>
    </p:embeddedFont>
    <p:embeddedFont>
      <p:font typeface="Arimo Italics" charset="1" panose="020B0604020202090204"/>
      <p:regular r:id="rId112"/>
    </p:embeddedFont>
    <p:embeddedFont>
      <p:font typeface="Open Sans Italics" charset="1" panose="020B0606030504020204"/>
      <p:regular r:id="rId1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notesSlides/notesSlide15.xml" Type="http://schemas.openxmlformats.org/officeDocument/2006/relationships/notesSlide"/><Relationship Id="rId101" Target="notesSlides/notesSlide16.xml" Type="http://schemas.openxmlformats.org/officeDocument/2006/relationships/notesSlide"/><Relationship Id="rId102" Target="notesSlides/notesSlide17.xml" Type="http://schemas.openxmlformats.org/officeDocument/2006/relationships/notesSlide"/><Relationship Id="rId103" Target="notesSlides/notesSlide18.xml" Type="http://schemas.openxmlformats.org/officeDocument/2006/relationships/notesSlide"/><Relationship Id="rId104" Target="notesSlides/notesSlide19.xml" Type="http://schemas.openxmlformats.org/officeDocument/2006/relationships/notesSlide"/><Relationship Id="rId105" Target="notesSlides/notesSlide20.xml" Type="http://schemas.openxmlformats.org/officeDocument/2006/relationships/notesSlide"/><Relationship Id="rId106" Target="notesSlides/notesSlide21.xml" Type="http://schemas.openxmlformats.org/officeDocument/2006/relationships/notesSlide"/><Relationship Id="rId107" Target="notesSlides/notesSlide22.xml" Type="http://schemas.openxmlformats.org/officeDocument/2006/relationships/notesSlide"/><Relationship Id="rId108" Target="notesSlides/notesSlide23.xml" Type="http://schemas.openxmlformats.org/officeDocument/2006/relationships/notesSlide"/><Relationship Id="rId109" Target="notesSlides/notesSlide24.xml" Type="http://schemas.openxmlformats.org/officeDocument/2006/relationships/notesSlide"/><Relationship Id="rId11" Target="slides/slide6.xml" Type="http://schemas.openxmlformats.org/officeDocument/2006/relationships/slide"/><Relationship Id="rId110" Target="notesSlides/notesSlide25.xml" Type="http://schemas.openxmlformats.org/officeDocument/2006/relationships/notesSlide"/><Relationship Id="rId111" Target="notesSlides/notesSlide26.xml" Type="http://schemas.openxmlformats.org/officeDocument/2006/relationships/notesSlide"/><Relationship Id="rId112" Target="fonts/font112.fntdata" Type="http://schemas.openxmlformats.org/officeDocument/2006/relationships/font"/><Relationship Id="rId113" Target="notesSlides/notesSlide27.xml" Type="http://schemas.openxmlformats.org/officeDocument/2006/relationships/notesSlide"/><Relationship Id="rId114" Target="notesSlides/notesSlide28.xml" Type="http://schemas.openxmlformats.org/officeDocument/2006/relationships/notesSlide"/><Relationship Id="rId115" Target="fonts/font115.fntdata" Type="http://schemas.openxmlformats.org/officeDocument/2006/relationships/font"/><Relationship Id="rId116" Target="notesSlides/notesSlide29.xml" Type="http://schemas.openxmlformats.org/officeDocument/2006/relationships/notesSlide"/><Relationship Id="rId117" Target="notesSlides/notesSlide30.xml" Type="http://schemas.openxmlformats.org/officeDocument/2006/relationships/notesSlide"/><Relationship Id="rId118" Target="notesSlides/notesSlide31.xml" Type="http://schemas.openxmlformats.org/officeDocument/2006/relationships/notesSlide"/><Relationship Id="rId119" Target="notesSlides/notesSlide32.xml" Type="http://schemas.openxmlformats.org/officeDocument/2006/relationships/notesSlide"/><Relationship Id="rId12" Target="slides/slide7.xml" Type="http://schemas.openxmlformats.org/officeDocument/2006/relationships/slide"/><Relationship Id="rId120" Target="notesSlides/notesSlide33.xml" Type="http://schemas.openxmlformats.org/officeDocument/2006/relationships/notesSlide"/><Relationship Id="rId121" Target="notesSlides/notesSlide34.xml" Type="http://schemas.openxmlformats.org/officeDocument/2006/relationships/notesSlide"/><Relationship Id="rId122" Target="notesSlides/notesSlide35.xml" Type="http://schemas.openxmlformats.org/officeDocument/2006/relationships/notesSlide"/><Relationship Id="rId123" Target="notesSlides/notesSlide36.xml" Type="http://schemas.openxmlformats.org/officeDocument/2006/relationships/notesSlide"/><Relationship Id="rId124" Target="notesSlides/notesSlide37.xml" Type="http://schemas.openxmlformats.org/officeDocument/2006/relationships/notesSlide"/><Relationship Id="rId125" Target="notesSlides/notesSlide38.xml" Type="http://schemas.openxmlformats.org/officeDocument/2006/relationships/notesSlide"/><Relationship Id="rId126" Target="notesSlides/notesSlide39.xml" Type="http://schemas.openxmlformats.org/officeDocument/2006/relationships/notesSlide"/><Relationship Id="rId127" Target="notesSlides/notesSlide40.xml" Type="http://schemas.openxmlformats.org/officeDocument/2006/relationships/notesSlide"/><Relationship Id="rId128" Target="notesSlides/notesSlide41.xml" Type="http://schemas.openxmlformats.org/officeDocument/2006/relationships/notesSlide"/><Relationship Id="rId129" Target="notesSlides/notesSlide42.xml" Type="http://schemas.openxmlformats.org/officeDocument/2006/relationships/notesSlide"/><Relationship Id="rId13" Target="slides/slide8.xml" Type="http://schemas.openxmlformats.org/officeDocument/2006/relationships/slide"/><Relationship Id="rId130" Target="notesSlides/notesSlide43.xml" Type="http://schemas.openxmlformats.org/officeDocument/2006/relationships/notesSlide"/><Relationship Id="rId131" Target="notesSlides/notesSlide44.xml" Type="http://schemas.openxmlformats.org/officeDocument/2006/relationships/notesSlide"/><Relationship Id="rId132" Target="notesSlides/notesSlide45.xml" Type="http://schemas.openxmlformats.org/officeDocument/2006/relationships/notesSlide"/><Relationship Id="rId133" Target="notesSlides/notesSlide46.xml" Type="http://schemas.openxmlformats.org/officeDocument/2006/relationships/notesSlide"/><Relationship Id="rId134" Target="notesSlides/notesSlide47.xml" Type="http://schemas.openxmlformats.org/officeDocument/2006/relationships/notesSlide"/><Relationship Id="rId135" Target="notesSlides/notesSlide48.xml" Type="http://schemas.openxmlformats.org/officeDocument/2006/relationships/notesSlide"/><Relationship Id="rId136" Target="notesSlides/notesSlide49.xml" Type="http://schemas.openxmlformats.org/officeDocument/2006/relationships/notesSlide"/><Relationship Id="rId137" Target="notesSlides/notesSlide50.xml" Type="http://schemas.openxmlformats.org/officeDocument/2006/relationships/notesSlide"/><Relationship Id="rId138" Target="notesSlides/notesSlide51.xml" Type="http://schemas.openxmlformats.org/officeDocument/2006/relationships/notesSlide"/><Relationship Id="rId139" Target="notesSlides/notesSlide52.xml" Type="http://schemas.openxmlformats.org/officeDocument/2006/relationships/notesSlide"/><Relationship Id="rId14" Target="slides/slide9.xml" Type="http://schemas.openxmlformats.org/officeDocument/2006/relationships/slide"/><Relationship Id="rId140" Target="notesSlides/notesSlide53.xml" Type="http://schemas.openxmlformats.org/officeDocument/2006/relationships/notesSlide"/><Relationship Id="rId141" Target="notesSlides/notesSlide54.xml" Type="http://schemas.openxmlformats.org/officeDocument/2006/relationships/notesSlide"/><Relationship Id="rId142" Target="notesSlides/notesSlide55.xml" Type="http://schemas.openxmlformats.org/officeDocument/2006/relationships/notesSlide"/><Relationship Id="rId143" Target="notesSlides/notesSlide56.xml" Type="http://schemas.openxmlformats.org/officeDocument/2006/relationships/notesSlide"/><Relationship Id="rId144" Target="notesSlides/notesSlide57.xml" Type="http://schemas.openxmlformats.org/officeDocument/2006/relationships/notesSlide"/><Relationship Id="rId145" Target="notesSlides/notesSlide58.xml" Type="http://schemas.openxmlformats.org/officeDocument/2006/relationships/notesSlide"/><Relationship Id="rId146" Target="notesSlides/notesSlide59.xml" Type="http://schemas.openxmlformats.org/officeDocument/2006/relationships/notesSlide"/><Relationship Id="rId147" Target="notesSlides/notesSlide60.xml" Type="http://schemas.openxmlformats.org/officeDocument/2006/relationships/notesSlide"/><Relationship Id="rId148" Target="notesSlides/notesSlide61.xml" Type="http://schemas.openxmlformats.org/officeDocument/2006/relationships/notesSlide"/><Relationship Id="rId149" Target="notesSlides/notesSlide62.xml" Type="http://schemas.openxmlformats.org/officeDocument/2006/relationships/notesSlide"/><Relationship Id="rId15" Target="slides/slide10.xml" Type="http://schemas.openxmlformats.org/officeDocument/2006/relationships/slide"/><Relationship Id="rId150" Target="notesSlides/notesSlide63.xml" Type="http://schemas.openxmlformats.org/officeDocument/2006/relationships/notesSlide"/><Relationship Id="rId151" Target="notesSlides/notesSlide64.xml" Type="http://schemas.openxmlformats.org/officeDocument/2006/relationships/notesSlide"/><Relationship Id="rId152" Target="notesSlides/notesSlide65.xml" Type="http://schemas.openxmlformats.org/officeDocument/2006/relationships/notesSlide"/><Relationship Id="rId153" Target="notesSlides/notesSlide66.xml" Type="http://schemas.openxmlformats.org/officeDocument/2006/relationships/notesSlide"/><Relationship Id="rId154" Target="notesSlides/notesSlide67.xml" Type="http://schemas.openxmlformats.org/officeDocument/2006/relationships/notesSlide"/><Relationship Id="rId155" Target="notesSlides/notesSlide68.xml" Type="http://schemas.openxmlformats.org/officeDocument/2006/relationships/notesSlide"/><Relationship Id="rId156" Target="notesSlides/notesSlide69.xml" Type="http://schemas.openxmlformats.org/officeDocument/2006/relationships/notesSlide"/><Relationship Id="rId157" Target="notesSlides/notesSlide70.xml" Type="http://schemas.openxmlformats.org/officeDocument/2006/relationships/notesSlide"/><Relationship Id="rId158" Target="notesSlides/notesSlide71.xml" Type="http://schemas.openxmlformats.org/officeDocument/2006/relationships/notesSlide"/><Relationship Id="rId159" Target="notesSlides/notesSlide72.xml" Type="http://schemas.openxmlformats.org/officeDocument/2006/relationships/notes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notesMasters/notesMaster1.xml" Type="http://schemas.openxmlformats.org/officeDocument/2006/relationships/notesMaster"/><Relationship Id="rId79" Target="theme/theme2.xml" Type="http://schemas.openxmlformats.org/officeDocument/2006/relationships/theme"/><Relationship Id="rId8" Target="slides/slide3.xml" Type="http://schemas.openxmlformats.org/officeDocument/2006/relationships/slide"/><Relationship Id="rId80" Target="notesSlides/notesSlide1.xml" Type="http://schemas.openxmlformats.org/officeDocument/2006/relationships/notesSlide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notesSlides/notesSlide2.xml" Type="http://schemas.openxmlformats.org/officeDocument/2006/relationships/notesSlide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notesSlides/notesSlide3.xml" Type="http://schemas.openxmlformats.org/officeDocument/2006/relationships/notesSlide"/><Relationship Id="rId89" Target="notesSlides/notesSlide4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5.xml" Type="http://schemas.openxmlformats.org/officeDocument/2006/relationships/notesSlide"/><Relationship Id="rId91" Target="notesSlides/notesSlide6.xml" Type="http://schemas.openxmlformats.org/officeDocument/2006/relationships/notesSlide"/><Relationship Id="rId92" Target="notesSlides/notesSlide7.xml" Type="http://schemas.openxmlformats.org/officeDocument/2006/relationships/notesSlide"/><Relationship Id="rId93" Target="notesSlides/notesSlide8.xml" Type="http://schemas.openxmlformats.org/officeDocument/2006/relationships/notesSlide"/><Relationship Id="rId94" Target="notesSlides/notesSlide9.xml" Type="http://schemas.openxmlformats.org/officeDocument/2006/relationships/notesSlide"/><Relationship Id="rId95" Target="notesSlides/notesSlide10.xml" Type="http://schemas.openxmlformats.org/officeDocument/2006/relationships/notesSlide"/><Relationship Id="rId96" Target="notesSlides/notesSlide11.xml" Type="http://schemas.openxmlformats.org/officeDocument/2006/relationships/notesSlide"/><Relationship Id="rId97" Target="notesSlides/notesSlide12.xml" Type="http://schemas.openxmlformats.org/officeDocument/2006/relationships/notesSlide"/><Relationship Id="rId98" Target="notesSlides/notesSlide13.xml" Type="http://schemas.openxmlformats.org/officeDocument/2006/relationships/notesSlide"/><Relationship Id="rId99" Target="notesSlides/notesSlide14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4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4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4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4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4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4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4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4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5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1.xml" Type="http://schemas.openxmlformats.org/officeDocument/2006/relationships/slide"/></Relationships>
</file>

<file path=ppt/notesSlides/_rels/notesSlide5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2.xml" Type="http://schemas.openxmlformats.org/officeDocument/2006/relationships/slide"/></Relationships>
</file>

<file path=ppt/notesSlides/_rels/notesSlide5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3.xml" Type="http://schemas.openxmlformats.org/officeDocument/2006/relationships/slide"/></Relationships>
</file>

<file path=ppt/notesSlides/_rels/notesSlide5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4.xml" Type="http://schemas.openxmlformats.org/officeDocument/2006/relationships/slide"/></Relationships>
</file>

<file path=ppt/notesSlides/_rels/notesSlide5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5.xml" Type="http://schemas.openxmlformats.org/officeDocument/2006/relationships/slide"/></Relationships>
</file>

<file path=ppt/notesSlides/_rels/notesSlide5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6.xml" Type="http://schemas.openxmlformats.org/officeDocument/2006/relationships/slide"/></Relationships>
</file>

<file path=ppt/notesSlides/_rels/notesSlide5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7.xml" Type="http://schemas.openxmlformats.org/officeDocument/2006/relationships/slide"/></Relationships>
</file>

<file path=ppt/notesSlides/_rels/notesSlide5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8.xml" Type="http://schemas.openxmlformats.org/officeDocument/2006/relationships/slide"/></Relationships>
</file>

<file path=ppt/notesSlides/_rels/notesSlide5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0.xml" Type="http://schemas.openxmlformats.org/officeDocument/2006/relationships/slide"/></Relationships>
</file>

<file path=ppt/notesSlides/_rels/notesSlide6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1.xml" Type="http://schemas.openxmlformats.org/officeDocument/2006/relationships/slide"/></Relationships>
</file>

<file path=ppt/notesSlides/_rels/notesSlide6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2.xml" Type="http://schemas.openxmlformats.org/officeDocument/2006/relationships/slide"/></Relationships>
</file>

<file path=ppt/notesSlides/_rels/notesSlide6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3.xml" Type="http://schemas.openxmlformats.org/officeDocument/2006/relationships/slide"/></Relationships>
</file>

<file path=ppt/notesSlides/_rels/notesSlide6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4.xml" Type="http://schemas.openxmlformats.org/officeDocument/2006/relationships/slide"/></Relationships>
</file>

<file path=ppt/notesSlides/_rels/notesSlide6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5.xml" Type="http://schemas.openxmlformats.org/officeDocument/2006/relationships/slide"/></Relationships>
</file>

<file path=ppt/notesSlides/_rels/notesSlide6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6.xml" Type="http://schemas.openxmlformats.org/officeDocument/2006/relationships/slide"/></Relationships>
</file>

<file path=ppt/notesSlides/_rels/notesSlide6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7.xml" Type="http://schemas.openxmlformats.org/officeDocument/2006/relationships/slide"/></Relationships>
</file>

<file path=ppt/notesSlides/_rels/notesSlide6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8.xml" Type="http://schemas.openxmlformats.org/officeDocument/2006/relationships/slide"/></Relationships>
</file>

<file path=ppt/notesSlides/_rels/notesSlide6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0.xml" Type="http://schemas.openxmlformats.org/officeDocument/2006/relationships/slide"/></Relationships>
</file>

<file path=ppt/notesSlides/_rels/notesSlide7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1.xml" Type="http://schemas.openxmlformats.org/officeDocument/2006/relationships/slide"/></Relationships>
</file>

<file path=ppt/notesSlides/_rels/notesSlide7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2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9.jpeg" Type="http://schemas.openxmlformats.org/officeDocument/2006/relationships/image"/><Relationship Id="rId6" Target="../media/VAGj_iTTBzI.mp4" Type="http://schemas.openxmlformats.org/officeDocument/2006/relationships/video"/><Relationship Id="rId7" Target="../media/VAGj_iTTBzI.mp4" Type="http://schemas.microsoft.com/office/2007/relationships/media"/><Relationship Id="rId8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3.jpeg" Type="http://schemas.openxmlformats.org/officeDocument/2006/relationships/image"/><Relationship Id="rId6" Target="../media/VAGkCXLi55E.mp4" Type="http://schemas.openxmlformats.org/officeDocument/2006/relationships/video"/><Relationship Id="rId7" Target="../media/VAGkCXLi55E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9.jpeg" Type="http://schemas.openxmlformats.org/officeDocument/2006/relationships/image"/><Relationship Id="rId6" Target="../media/VAGkCm7DMz0.mp4" Type="http://schemas.openxmlformats.org/officeDocument/2006/relationships/video"/><Relationship Id="rId7" Target="../media/VAGkCm7DMz0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VAGj_XLNIbs.mp4" Type="http://schemas.openxmlformats.org/officeDocument/2006/relationships/video"/><Relationship Id="rId7" Target="../media/VAGj_XLNIbs.mp4" Type="http://schemas.microsoft.com/office/2007/relationships/media"/><Relationship Id="rId8" Target="../media/VAGj_XLNIbs.mp4" Type="http://schemas.openxmlformats.org/officeDocument/2006/relationships/video"/><Relationship Id="rId9" Target="../media/VAGj_XLNIbs.mp4" Type="http://schemas.microsoft.com/office/2007/relationships/media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8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9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jpeg" Type="http://schemas.openxmlformats.org/officeDocument/2006/relationships/image"/><Relationship Id="rId6" Target="../media/VAGj__VMYTw.mp4" Type="http://schemas.openxmlformats.org/officeDocument/2006/relationships/video"/><Relationship Id="rId7" Target="../media/VAGj__VMYTw.mp4" Type="http://schemas.microsoft.com/office/2007/relationships/media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0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5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5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6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7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8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9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0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5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6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7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8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9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0.xml" Type="http://schemas.openxmlformats.org/officeDocument/2006/relationships/notesSlide"/><Relationship Id="rId3" Target="../media/image71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1.xml" Type="http://schemas.openxmlformats.org/officeDocument/2006/relationships/notesSlide"/><Relationship Id="rId3" Target="../media/image72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2.xml" Type="http://schemas.openxmlformats.org/officeDocument/2006/relationships/notesSlide"/><Relationship Id="rId3" Target="../media/image74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3.xml" Type="http://schemas.openxmlformats.org/officeDocument/2006/relationships/notesSlid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4.xml" Type="http://schemas.openxmlformats.org/officeDocument/2006/relationships/notesSlid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5.xml" Type="http://schemas.openxmlformats.org/officeDocument/2006/relationships/notesSlide"/><Relationship Id="rId3" Target="../media/image75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6.xml" Type="http://schemas.openxmlformats.org/officeDocument/2006/relationships/notesSlide"/><Relationship Id="rId3" Target="../media/image76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7.xml" Type="http://schemas.openxmlformats.org/officeDocument/2006/relationships/notesSlide"/><Relationship Id="rId3" Target="../media/image76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8.xml" Type="http://schemas.openxmlformats.org/officeDocument/2006/relationships/notesSlide"/><Relationship Id="rId3" Target="../media/image78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9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0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71000" y="5489165"/>
            <a:ext cx="11595000" cy="881400"/>
            <a:chOff x="0" y="0"/>
            <a:chExt cx="15460000" cy="1175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59963" cy="1175258"/>
            </a:xfrm>
            <a:custGeom>
              <a:avLst/>
              <a:gdLst/>
              <a:ahLst/>
              <a:cxnLst/>
              <a:rect r="r" b="b" t="t" l="l"/>
              <a:pathLst>
                <a:path h="1175258" w="15459963">
                  <a:moveTo>
                    <a:pt x="0" y="0"/>
                  </a:moveTo>
                  <a:lnTo>
                    <a:pt x="15459963" y="0"/>
                  </a:lnTo>
                  <a:lnTo>
                    <a:pt x="15459963" y="1175258"/>
                  </a:lnTo>
                  <a:lnTo>
                    <a:pt x="0" y="1175258"/>
                  </a:lnTo>
                  <a:close/>
                </a:path>
              </a:pathLst>
            </a:custGeom>
            <a:solidFill>
              <a:srgbClr val="2C293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5460000" cy="126092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4416"/>
                </a:lnSpc>
              </a:pPr>
              <a:r>
                <a:rPr lang="en-US" sz="3200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 Predmet: Paralelni algoritmi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790037" y="8136576"/>
            <a:ext cx="1226550" cy="155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E81A8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10260" y="1392876"/>
            <a:ext cx="4755812" cy="7815124"/>
          </a:xfrm>
          <a:custGeom>
            <a:avLst/>
            <a:gdLst/>
            <a:ahLst/>
            <a:cxnLst/>
            <a:rect r="r" b="b" t="t" l="l"/>
            <a:pathLst>
              <a:path h="7815124" w="4755812">
                <a:moveTo>
                  <a:pt x="0" y="0"/>
                </a:moveTo>
                <a:lnTo>
                  <a:pt x="4755812" y="0"/>
                </a:lnTo>
                <a:lnTo>
                  <a:pt x="4755812" y="7815124"/>
                </a:lnTo>
                <a:lnTo>
                  <a:pt x="0" y="7815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62215" y="1146026"/>
            <a:ext cx="1312360" cy="1181124"/>
          </a:xfrm>
          <a:custGeom>
            <a:avLst/>
            <a:gdLst/>
            <a:ahLst/>
            <a:cxnLst/>
            <a:rect r="r" b="b" t="t" l="l"/>
            <a:pathLst>
              <a:path h="1181124" w="1312360">
                <a:moveTo>
                  <a:pt x="0" y="0"/>
                </a:moveTo>
                <a:lnTo>
                  <a:pt x="1312360" y="0"/>
                </a:lnTo>
                <a:lnTo>
                  <a:pt x="1312360" y="1181124"/>
                </a:lnTo>
                <a:lnTo>
                  <a:pt x="0" y="1181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62425" y="2727200"/>
            <a:ext cx="11412150" cy="241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</a:p>
          <a:p>
            <a:pPr algn="l">
              <a:lnSpc>
                <a:spcPts val="9827"/>
              </a:lnSpc>
            </a:pPr>
            <a:r>
              <a:rPr lang="en-US" sz="9099">
                <a:solidFill>
                  <a:srgbClr val="BD64B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b="true" sz="9099">
                <a:solidFill>
                  <a:srgbClr val="BD64B5"/>
                </a:solidFill>
                <a:latin typeface="Arimo Bold"/>
                <a:ea typeface="Arimo Bold"/>
                <a:cs typeface="Arimo Bold"/>
                <a:sym typeface="Arimo Bold"/>
              </a:rPr>
              <a:t>SORT </a:t>
            </a:r>
            <a:r>
              <a:rPr lang="en-US" b="true" sz="9099">
                <a:solidFill>
                  <a:srgbClr val="E7E7E7"/>
                </a:solidFill>
                <a:latin typeface="Arimo Bold"/>
                <a:ea typeface="Arimo Bold"/>
                <a:cs typeface="Arimo Bold"/>
                <a:sym typeface="Arimo Bold"/>
              </a:rPr>
              <a:t>ALGORITAM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55358" y="8095275"/>
            <a:ext cx="855750" cy="133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213B55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6175" y="8308255"/>
            <a:ext cx="27121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9400" y="8448426"/>
            <a:ext cx="762595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PRIRODNO - MATEMATIČKI FAKULTET</a:t>
            </a:r>
          </a:p>
          <a:p>
            <a:pPr algn="l">
              <a:lnSpc>
                <a:spcPts val="3450"/>
              </a:lnSpc>
            </a:pPr>
            <a:r>
              <a:rPr lang="en-US" sz="2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RAČUNARSTVO I INFORMACIONE TEHNOLOGIJE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1325"/>
            <a:ext cx="18288000" cy="1819133"/>
            <a:chOff x="0" y="0"/>
            <a:chExt cx="24384000" cy="2425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25475"/>
            </a:xfrm>
            <a:custGeom>
              <a:avLst/>
              <a:gdLst/>
              <a:ahLst/>
              <a:cxnLst/>
              <a:rect r="r" b="b" t="t" l="l"/>
              <a:pathLst>
                <a:path h="2425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5475"/>
                  </a:lnTo>
                  <a:lnTo>
                    <a:pt x="0" y="242547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464" y="5362728"/>
            <a:ext cx="7018535" cy="4535728"/>
          </a:xfrm>
          <a:custGeom>
            <a:avLst/>
            <a:gdLst/>
            <a:ahLst/>
            <a:cxnLst/>
            <a:rect r="r" b="b" t="t" l="l"/>
            <a:pathLst>
              <a:path h="4535728" w="7018535">
                <a:moveTo>
                  <a:pt x="0" y="0"/>
                </a:moveTo>
                <a:lnTo>
                  <a:pt x="7018535" y="0"/>
                </a:lnTo>
                <a:lnTo>
                  <a:pt x="7018535" y="4535728"/>
                </a:lnTo>
                <a:lnTo>
                  <a:pt x="0" y="4535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 t="0" r="-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42415" y="2016652"/>
            <a:ext cx="6002921" cy="3346076"/>
          </a:xfrm>
          <a:custGeom>
            <a:avLst/>
            <a:gdLst/>
            <a:ahLst/>
            <a:cxnLst/>
            <a:rect r="r" b="b" t="t" l="l"/>
            <a:pathLst>
              <a:path h="3346076" w="6002921">
                <a:moveTo>
                  <a:pt x="0" y="0"/>
                </a:moveTo>
                <a:lnTo>
                  <a:pt x="6002922" y="0"/>
                </a:lnTo>
                <a:lnTo>
                  <a:pt x="6002922" y="3346076"/>
                </a:lnTo>
                <a:lnTo>
                  <a:pt x="0" y="3346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6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1425" y="340812"/>
            <a:ext cx="152251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6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PARALELIZACIJA ALGORITMA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905653"/>
            <a:ext cx="8529470" cy="428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Paral</a:t>
            </a:r>
            <a:r>
              <a:rPr lang="en-US" sz="24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elna implementacija koristi sinhroni algoritam – grupa zamjena se izvršava istovremeno, pod uslovom da nema konflikta.</a:t>
            </a:r>
          </a:p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Zamjene se organizuju kao cjevovod (pipeline).</a:t>
            </a:r>
          </a:p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Faze sortiranja se preklapaju radi efikasnosti.</a:t>
            </a:r>
          </a:p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Operacije se pomjeraju čim je to moguće.</a:t>
            </a:r>
          </a:p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Bolja iskorišćenost procesora u paralelnim sistemima.</a:t>
            </a:r>
          </a:p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Na ovom principu se zasniva </a:t>
            </a:r>
            <a:r>
              <a:rPr lang="en-US" sz="2499">
                <a:solidFill>
                  <a:srgbClr val="FFFF99"/>
                </a:solidFill>
                <a:latin typeface="Arimo"/>
                <a:ea typeface="Arimo"/>
                <a:cs typeface="Arimo"/>
                <a:sym typeface="Arimo"/>
              </a:rPr>
              <a:t>Odd-Even Transposition Sort</a:t>
            </a:r>
            <a:r>
              <a:rPr lang="en-US" sz="24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44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7464" y="2504107"/>
            <a:ext cx="5619167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Sekvencijalan algoritam -svaka unutrašnja petlja mora se završiti prije naredne iteracije spoljašnje petlje.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2320800"/>
            <a:chOff x="0" y="0"/>
            <a:chExt cx="24384000" cy="309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3094355"/>
            </a:xfrm>
            <a:custGeom>
              <a:avLst/>
              <a:gdLst/>
              <a:ahLst/>
              <a:cxnLst/>
              <a:rect r="r" b="b" t="t" l="l"/>
              <a:pathLst>
                <a:path h="30943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094355"/>
                  </a:lnTo>
                  <a:lnTo>
                    <a:pt x="0" y="309435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10" t="0" r="210" b="0"/>
          <a:stretch>
            <a:fillRect/>
          </a:stretch>
        </p:blipFill>
        <p:spPr>
          <a:xfrm flipH="false" flipV="false" rot="0">
            <a:off x="14949504" y="7449278"/>
            <a:ext cx="3338496" cy="283772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50765" y="2566595"/>
            <a:ext cx="6967969" cy="669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684" indent="-320342" lvl="1">
              <a:lnSpc>
                <a:spcPts val="4095"/>
              </a:lnSpc>
              <a:buFont typeface="Arial"/>
              <a:buChar char="•"/>
            </a:pPr>
            <a:r>
              <a:rPr lang="en-US" sz="2967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Niz od n elemenata se sortira kroz n faza</a:t>
            </a:r>
          </a:p>
          <a:p>
            <a:pPr algn="l" marL="640684" indent="-320342" lvl="1">
              <a:lnSpc>
                <a:spcPts val="4095"/>
              </a:lnSpc>
              <a:buFont typeface="Arial"/>
              <a:buChar char="•"/>
            </a:pPr>
            <a:r>
              <a:rPr lang="en-US" sz="2967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Naizmjeničnom izvršavanju dvije vrste faza: neparne i parne.</a:t>
            </a:r>
          </a:p>
          <a:p>
            <a:pPr algn="l" marL="640684" indent="-320342" lvl="1">
              <a:lnSpc>
                <a:spcPts val="4095"/>
              </a:lnSpc>
              <a:buFont typeface="Arial"/>
              <a:buChar char="•"/>
            </a:pPr>
            <a:r>
              <a:rPr lang="en-US" sz="2967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 Svaka faza zahtijeva O(n) operacija poređenja i zamjene, a ukupan broj faza je n =&gt; ukupna </a:t>
            </a:r>
            <a:r>
              <a:rPr lang="en-US" sz="2967">
                <a:solidFill>
                  <a:srgbClr val="94EE6B"/>
                </a:solidFill>
                <a:latin typeface="Arimo"/>
                <a:ea typeface="Arimo"/>
                <a:cs typeface="Arimo"/>
                <a:sym typeface="Arimo"/>
              </a:rPr>
              <a:t>sekvencijalna vremenska složenost algoritma iznosi O(n²)</a:t>
            </a:r>
            <a:r>
              <a:rPr lang="en-US" sz="2967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 marL="640684" indent="-320342" lvl="1">
              <a:lnSpc>
                <a:spcPts val="4095"/>
              </a:lnSpc>
              <a:buFont typeface="Arial"/>
              <a:buChar char="•"/>
            </a:pPr>
            <a:r>
              <a:rPr lang="en-US" sz="2967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Sekvencijalni algoritam nema prednosti u pore]enju s Bubble sort algoritmom</a:t>
            </a:r>
          </a:p>
          <a:p>
            <a:pPr algn="l">
              <a:lnSpc>
                <a:spcPts val="409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4198" y="2768825"/>
            <a:ext cx="5445674" cy="6813089"/>
          </a:xfrm>
          <a:custGeom>
            <a:avLst/>
            <a:gdLst/>
            <a:ahLst/>
            <a:cxnLst/>
            <a:rect r="r" b="b" t="t" l="l"/>
            <a:pathLst>
              <a:path h="6813089" w="5445674">
                <a:moveTo>
                  <a:pt x="0" y="0"/>
                </a:moveTo>
                <a:lnTo>
                  <a:pt x="5445674" y="0"/>
                </a:lnTo>
                <a:lnTo>
                  <a:pt x="5445674" y="6813089"/>
                </a:lnTo>
                <a:lnTo>
                  <a:pt x="0" y="6813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0186" y="330425"/>
            <a:ext cx="14369957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5"/>
              </a:lnSpc>
            </a:pPr>
            <a:r>
              <a:rPr lang="en-US" sz="487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ALGORITAM NEPARNO PARNOG SORTIRANJA</a:t>
            </a:r>
          </a:p>
          <a:p>
            <a:pPr algn="ctr">
              <a:lnSpc>
                <a:spcPts val="5855"/>
              </a:lnSpc>
            </a:pPr>
            <a:r>
              <a:rPr lang="en-US" b="true" sz="487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(ODD-EVEN TRANSPOSITION SORT) </a:t>
            </a:r>
          </a:p>
          <a:p>
            <a:pPr algn="ctr">
              <a:lnSpc>
                <a:spcPts val="7415"/>
              </a:lnSpc>
            </a:pPr>
            <a:r>
              <a:rPr lang="en-US" sz="617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4933" y="4379140"/>
            <a:ext cx="18810928" cy="5845769"/>
            <a:chOff x="0" y="0"/>
            <a:chExt cx="2914305" cy="905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14305" cy="905663"/>
            </a:xfrm>
            <a:custGeom>
              <a:avLst/>
              <a:gdLst/>
              <a:ahLst/>
              <a:cxnLst/>
              <a:rect r="r" b="b" t="t" l="l"/>
              <a:pathLst>
                <a:path h="905663" w="2914305">
                  <a:moveTo>
                    <a:pt x="0" y="0"/>
                  </a:moveTo>
                  <a:lnTo>
                    <a:pt x="2914305" y="0"/>
                  </a:lnTo>
                  <a:lnTo>
                    <a:pt x="2914305" y="905663"/>
                  </a:lnTo>
                  <a:lnTo>
                    <a:pt x="0" y="90566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5577794"/>
            <a:ext cx="8449271" cy="4709206"/>
          </a:xfrm>
          <a:custGeom>
            <a:avLst/>
            <a:gdLst/>
            <a:ahLst/>
            <a:cxnLst/>
            <a:rect r="r" b="b" t="t" l="l"/>
            <a:pathLst>
              <a:path h="4709206" w="8449271">
                <a:moveTo>
                  <a:pt x="0" y="0"/>
                </a:moveTo>
                <a:lnTo>
                  <a:pt x="8449271" y="0"/>
                </a:lnTo>
                <a:lnTo>
                  <a:pt x="8449271" y="4709206"/>
                </a:lnTo>
                <a:lnTo>
                  <a:pt x="0" y="4709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54899" y="4441231"/>
            <a:ext cx="7233101" cy="5845769"/>
          </a:xfrm>
          <a:custGeom>
            <a:avLst/>
            <a:gdLst/>
            <a:ahLst/>
            <a:cxnLst/>
            <a:rect r="r" b="b" t="t" l="l"/>
            <a:pathLst>
              <a:path h="5845769" w="7233101">
                <a:moveTo>
                  <a:pt x="0" y="0"/>
                </a:moveTo>
                <a:lnTo>
                  <a:pt x="7233101" y="0"/>
                </a:lnTo>
                <a:lnTo>
                  <a:pt x="7233101" y="5845769"/>
                </a:lnTo>
                <a:lnTo>
                  <a:pt x="0" y="5845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831" y="678180"/>
            <a:ext cx="10332982" cy="63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b="true" sz="35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PARALELNA IMPLEMENTACIJA ALGORITMA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8835" y="1379048"/>
            <a:ext cx="13468702" cy="29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348" indent="-302674" lvl="1">
              <a:lnSpc>
                <a:spcPts val="3869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Ili parni ili neparni procesi istovremeno izvršavaju korak poređenja i zamjene sa svojim susjedima</a:t>
            </a:r>
          </a:p>
          <a:p>
            <a:pPr algn="l" marL="605348" indent="-302674" lvl="1">
              <a:lnSpc>
                <a:spcPts val="3869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Efikasnu raspodjela posla među procesima.</a:t>
            </a:r>
          </a:p>
          <a:p>
            <a:pPr algn="l" marL="605348" indent="-302674" lvl="1">
              <a:lnSpc>
                <a:spcPts val="3869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 faza ukupno =&gt; </a:t>
            </a:r>
            <a:r>
              <a:rPr lang="en-US" sz="2803">
                <a:solidFill>
                  <a:srgbClr val="94EE6B"/>
                </a:solidFill>
                <a:latin typeface="Arimo"/>
                <a:ea typeface="Arimo"/>
                <a:cs typeface="Arimo"/>
                <a:sym typeface="Arimo"/>
              </a:rPr>
              <a:t>paralelno vrijeme izvršavanja algoritma je O(n)</a:t>
            </a:r>
            <a:r>
              <a:rPr lang="en-US" sz="280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 marL="605348" indent="-302674" lvl="1">
              <a:lnSpc>
                <a:spcPts val="3869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Prostorna složenost oba algoritma je O(n), jer koriste minimalnu dodatnu memoriju</a:t>
            </a:r>
          </a:p>
        </p:txBody>
      </p:sp>
      <p:sp>
        <p:nvSpPr>
          <p:cNvPr name="AutoShape 9" id="9"/>
          <p:cNvSpPr/>
          <p:nvPr/>
        </p:nvSpPr>
        <p:spPr>
          <a:xfrm>
            <a:off x="9144000" y="4379140"/>
            <a:ext cx="0" cy="5969951"/>
          </a:xfrm>
          <a:prstGeom prst="line">
            <a:avLst/>
          </a:prstGeom>
          <a:ln cap="flat" w="133350">
            <a:solidFill>
              <a:srgbClr val="FD4A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6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91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3919">
                  <a:moveTo>
                    <a:pt x="0" y="0"/>
                  </a:moveTo>
                  <a:lnTo>
                    <a:pt x="24383919" y="0"/>
                  </a:lnTo>
                  <a:lnTo>
                    <a:pt x="2438391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AutoShape 4" id="4"/>
          <p:cNvSpPr/>
          <p:nvPr/>
        </p:nvSpPr>
        <p:spPr>
          <a:xfrm rot="10575726">
            <a:off x="16090156" y="8871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575726">
            <a:off x="16090156" y="10694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575726">
            <a:off x="16090156" y="12517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57793" y="4831503"/>
            <a:ext cx="7774078" cy="4960197"/>
            <a:chOff x="0" y="0"/>
            <a:chExt cx="11216000" cy="71562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16005" cy="7156164"/>
            </a:xfrm>
            <a:custGeom>
              <a:avLst/>
              <a:gdLst/>
              <a:ahLst/>
              <a:cxnLst/>
              <a:rect r="r" b="b" t="t" l="l"/>
              <a:pathLst>
                <a:path h="7156164" w="11216005">
                  <a:moveTo>
                    <a:pt x="0" y="0"/>
                  </a:moveTo>
                  <a:lnTo>
                    <a:pt x="11216005" y="0"/>
                  </a:lnTo>
                  <a:lnTo>
                    <a:pt x="11216005" y="7156164"/>
                  </a:lnTo>
                  <a:lnTo>
                    <a:pt x="0" y="7156164"/>
                  </a:lnTo>
                  <a:close/>
                </a:path>
              </a:pathLst>
            </a:custGeom>
            <a:solidFill>
              <a:srgbClr val="2C293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1216000" cy="7232492"/>
            </a:xfrm>
            <a:prstGeom prst="rect">
              <a:avLst/>
            </a:prstGeom>
          </p:spPr>
          <p:txBody>
            <a:bodyPr anchor="t" rtlCol="false" tIns="46948" lIns="46948" bIns="46948" rIns="46948"/>
            <a:lstStyle/>
            <a:p>
              <a:pPr algn="l" marL="660078" indent="-330039" lvl="1">
                <a:lnSpc>
                  <a:spcPts val="4219"/>
                </a:lnSpc>
                <a:buFont typeface="Arial"/>
                <a:buChar char="•"/>
              </a:pP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P</a:t>
              </a: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ronalazi se najmanji ili najveći element iz nesortiranog dijela i smješta se na početak tog dijela.</a:t>
              </a:r>
            </a:p>
            <a:p>
              <a:pPr algn="l" marL="660078" indent="-330039" lvl="1">
                <a:lnSpc>
                  <a:spcPts val="4219"/>
                </a:lnSpc>
                <a:buFont typeface="Arial"/>
                <a:buChar char="•"/>
              </a:pP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Nakon svake iteracije, sortirani dio raste, a nesortirani se smanjuje.</a:t>
              </a:r>
            </a:p>
            <a:p>
              <a:pPr algn="l" marL="660078" indent="-330039" lvl="1">
                <a:lnSpc>
                  <a:spcPts val="4219"/>
                </a:lnSpc>
                <a:buFont typeface="Arial"/>
                <a:buChar char="•"/>
              </a:pP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Jednostavna implementacija, ali neefikasan za velike podatke.</a:t>
              </a:r>
            </a:p>
            <a:p>
              <a:pPr algn="l" marL="660078" indent="-330039" lvl="1">
                <a:lnSpc>
                  <a:spcPts val="4219"/>
                </a:lnSpc>
                <a:buFont typeface="Arial"/>
                <a:buChar char="•"/>
              </a:pP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Najčešće se koristi u obrazovanju ili za male skupove podataka.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45219" y="748365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5253073" cy="525307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344020" y="661441"/>
            <a:ext cx="8187851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16"/>
              </a:lnSpc>
            </a:pPr>
            <a:r>
              <a:rPr lang="en-US" b="true" sz="10930">
                <a:solidFill>
                  <a:srgbClr val="FFFF99"/>
                </a:solidFill>
                <a:latin typeface="Arimo Bold"/>
                <a:ea typeface="Arimo Bold"/>
                <a:cs typeface="Arimo Bold"/>
                <a:sym typeface="Arimo Bold"/>
              </a:rPr>
              <a:t>SELECTION SORT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99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468" y="1044946"/>
            <a:ext cx="7149576" cy="8213354"/>
          </a:xfrm>
          <a:custGeom>
            <a:avLst/>
            <a:gdLst/>
            <a:ahLst/>
            <a:cxnLst/>
            <a:rect r="r" b="b" t="t" l="l"/>
            <a:pathLst>
              <a:path h="8213354" w="7149576">
                <a:moveTo>
                  <a:pt x="0" y="0"/>
                </a:moveTo>
                <a:lnTo>
                  <a:pt x="7149576" y="0"/>
                </a:lnTo>
                <a:lnTo>
                  <a:pt x="7149576" y="8213354"/>
                </a:lnTo>
                <a:lnTo>
                  <a:pt x="0" y="821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36997" y="1028700"/>
            <a:ext cx="7442577" cy="7139361"/>
          </a:xfrm>
          <a:custGeom>
            <a:avLst/>
            <a:gdLst/>
            <a:ahLst/>
            <a:cxnLst/>
            <a:rect r="r" b="b" t="t" l="l"/>
            <a:pathLst>
              <a:path h="7139361" w="7442577">
                <a:moveTo>
                  <a:pt x="0" y="0"/>
                </a:moveTo>
                <a:lnTo>
                  <a:pt x="7442577" y="0"/>
                </a:lnTo>
                <a:lnTo>
                  <a:pt x="7442577" y="7139361"/>
                </a:lnTo>
                <a:lnTo>
                  <a:pt x="0" y="7139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60044" y="0"/>
            <a:ext cx="10287000" cy="102870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E9E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468" y="1044946"/>
            <a:ext cx="7149576" cy="8213354"/>
          </a:xfrm>
          <a:custGeom>
            <a:avLst/>
            <a:gdLst/>
            <a:ahLst/>
            <a:cxnLst/>
            <a:rect r="r" b="b" t="t" l="l"/>
            <a:pathLst>
              <a:path h="8213354" w="7149576">
                <a:moveTo>
                  <a:pt x="0" y="0"/>
                </a:moveTo>
                <a:lnTo>
                  <a:pt x="7149576" y="0"/>
                </a:lnTo>
                <a:lnTo>
                  <a:pt x="7149576" y="8213354"/>
                </a:lnTo>
                <a:lnTo>
                  <a:pt x="0" y="821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36997" y="1028700"/>
            <a:ext cx="7442577" cy="7139361"/>
          </a:xfrm>
          <a:custGeom>
            <a:avLst/>
            <a:gdLst/>
            <a:ahLst/>
            <a:cxnLst/>
            <a:rect r="r" b="b" t="t" l="l"/>
            <a:pathLst>
              <a:path h="7139361" w="7442577">
                <a:moveTo>
                  <a:pt x="0" y="0"/>
                </a:moveTo>
                <a:lnTo>
                  <a:pt x="7442577" y="0"/>
                </a:lnTo>
                <a:lnTo>
                  <a:pt x="7442577" y="7139361"/>
                </a:lnTo>
                <a:lnTo>
                  <a:pt x="0" y="7139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849" y="1722408"/>
            <a:ext cx="8232205" cy="6433316"/>
          </a:xfrm>
          <a:custGeom>
            <a:avLst/>
            <a:gdLst/>
            <a:ahLst/>
            <a:cxnLst/>
            <a:rect r="r" b="b" t="t" l="l"/>
            <a:pathLst>
              <a:path h="6433316" w="8232205">
                <a:moveTo>
                  <a:pt x="0" y="0"/>
                </a:moveTo>
                <a:lnTo>
                  <a:pt x="8232205" y="0"/>
                </a:lnTo>
                <a:lnTo>
                  <a:pt x="8232205" y="6433316"/>
                </a:lnTo>
                <a:lnTo>
                  <a:pt x="0" y="643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9410" y="1722408"/>
            <a:ext cx="8172950" cy="4843230"/>
          </a:xfrm>
          <a:custGeom>
            <a:avLst/>
            <a:gdLst/>
            <a:ahLst/>
            <a:cxnLst/>
            <a:rect r="r" b="b" t="t" l="l"/>
            <a:pathLst>
              <a:path h="4843230" w="8172950">
                <a:moveTo>
                  <a:pt x="0" y="0"/>
                </a:moveTo>
                <a:lnTo>
                  <a:pt x="8172950" y="0"/>
                </a:lnTo>
                <a:lnTo>
                  <a:pt x="8172950" y="4843230"/>
                </a:lnTo>
                <a:lnTo>
                  <a:pt x="0" y="4843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9410" y="0"/>
            <a:ext cx="8708590" cy="10287000"/>
            <a:chOff x="0" y="0"/>
            <a:chExt cx="812800" cy="960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60118"/>
            </a:xfrm>
            <a:custGeom>
              <a:avLst/>
              <a:gdLst/>
              <a:ahLst/>
              <a:cxnLst/>
              <a:rect r="r" b="b" t="t" l="l"/>
              <a:pathLst>
                <a:path h="96011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60118"/>
                  </a:lnTo>
                  <a:lnTo>
                    <a:pt x="0" y="960118"/>
                  </a:lnTo>
                  <a:close/>
                </a:path>
              </a:pathLst>
            </a:custGeom>
            <a:solidFill>
              <a:srgbClr val="E3E9E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849" y="1722408"/>
            <a:ext cx="8232205" cy="6433316"/>
          </a:xfrm>
          <a:custGeom>
            <a:avLst/>
            <a:gdLst/>
            <a:ahLst/>
            <a:cxnLst/>
            <a:rect r="r" b="b" t="t" l="l"/>
            <a:pathLst>
              <a:path h="6433316" w="8232205">
                <a:moveTo>
                  <a:pt x="0" y="0"/>
                </a:moveTo>
                <a:lnTo>
                  <a:pt x="8232205" y="0"/>
                </a:lnTo>
                <a:lnTo>
                  <a:pt x="8232205" y="6433316"/>
                </a:lnTo>
                <a:lnTo>
                  <a:pt x="0" y="643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9410" y="1722408"/>
            <a:ext cx="8172950" cy="4843230"/>
          </a:xfrm>
          <a:custGeom>
            <a:avLst/>
            <a:gdLst/>
            <a:ahLst/>
            <a:cxnLst/>
            <a:rect r="r" b="b" t="t" l="l"/>
            <a:pathLst>
              <a:path h="4843230" w="8172950">
                <a:moveTo>
                  <a:pt x="0" y="0"/>
                </a:moveTo>
                <a:lnTo>
                  <a:pt x="8172950" y="0"/>
                </a:lnTo>
                <a:lnTo>
                  <a:pt x="8172950" y="4843230"/>
                </a:lnTo>
                <a:lnTo>
                  <a:pt x="0" y="4843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1868737"/>
            <a:chOff x="0" y="0"/>
            <a:chExt cx="24384000" cy="2491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91612"/>
            </a:xfrm>
            <a:custGeom>
              <a:avLst/>
              <a:gdLst/>
              <a:ahLst/>
              <a:cxnLst/>
              <a:rect r="r" b="b" t="t" l="l"/>
              <a:pathLst>
                <a:path h="24916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91612"/>
                  </a:lnTo>
                  <a:lnTo>
                    <a:pt x="0" y="2491612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0078" y="788800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2613" y="3929419"/>
            <a:ext cx="6750301" cy="3078465"/>
          </a:xfrm>
          <a:custGeom>
            <a:avLst/>
            <a:gdLst/>
            <a:ahLst/>
            <a:cxnLst/>
            <a:rect r="r" b="b" t="t" l="l"/>
            <a:pathLst>
              <a:path h="3078465" w="6750301">
                <a:moveTo>
                  <a:pt x="0" y="0"/>
                </a:moveTo>
                <a:lnTo>
                  <a:pt x="6750301" y="0"/>
                </a:lnTo>
                <a:lnTo>
                  <a:pt x="6750301" y="3078465"/>
                </a:lnTo>
                <a:lnTo>
                  <a:pt x="0" y="307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40" t="-833" r="-7602" b="-59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424" y="364031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E7E7E7"/>
                </a:solidFill>
                <a:latin typeface="Arimo Bold"/>
                <a:ea typeface="Arimo Bold"/>
                <a:cs typeface="Arimo Bold"/>
                <a:sym typeface="Arimo Bold"/>
              </a:rPr>
              <a:t>ANALIZA SLOŽENOSTI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9666" y="4007177"/>
            <a:ext cx="5830749" cy="222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ajbolji slučaj: O(n²)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Najgori slučaj: O(n²)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FD4A4A"/>
                </a:solidFill>
                <a:latin typeface="Arimo"/>
                <a:ea typeface="Arimo"/>
                <a:cs typeface="Arimo"/>
                <a:sym typeface="Arimo"/>
              </a:rPr>
              <a:t>Prosječni slučaj: O(n²)</a:t>
            </a:r>
          </a:p>
          <a:p>
            <a:pPr algn="l">
              <a:lnSpc>
                <a:spcPts val="40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19666" y="8126881"/>
            <a:ext cx="7018539" cy="172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Selection</a:t>
            </a: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 sort algoritam ima prostornu složenost O(1)</a:t>
            </a:r>
          </a:p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Nije stabilan algoritam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850" y="2770858"/>
            <a:ext cx="4650750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FFF99"/>
                </a:solidFill>
                <a:latin typeface="Arimo"/>
                <a:ea typeface="Arimo"/>
                <a:cs typeface="Arimo"/>
                <a:sym typeface="Arimo"/>
              </a:rPr>
              <a:t>PSEUDOKOD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4066" y="2770858"/>
            <a:ext cx="79494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F3131"/>
                </a:solidFill>
                <a:latin typeface="Arimo"/>
                <a:ea typeface="Arimo"/>
                <a:cs typeface="Arimo"/>
                <a:sym typeface="Arimo"/>
              </a:rPr>
              <a:t>VREMENSKA SLOŽENOST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14066" y="6903109"/>
            <a:ext cx="80370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>
                <a:solidFill>
                  <a:srgbClr val="94EE6B"/>
                </a:solidFill>
                <a:latin typeface="Arimo"/>
                <a:ea typeface="Arimo"/>
                <a:cs typeface="Arimo"/>
                <a:sym typeface="Arimo"/>
              </a:rPr>
              <a:t>PROSTORNA SLOŽENOST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45225" y="930768"/>
            <a:ext cx="27121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1325"/>
            <a:ext cx="6437123" cy="10343228"/>
            <a:chOff x="0" y="0"/>
            <a:chExt cx="15811954" cy="25406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11954" cy="25406423"/>
            </a:xfrm>
            <a:custGeom>
              <a:avLst/>
              <a:gdLst/>
              <a:ahLst/>
              <a:cxnLst/>
              <a:rect r="r" b="b" t="t" l="l"/>
              <a:pathLst>
                <a:path h="25406423" w="15811954">
                  <a:moveTo>
                    <a:pt x="0" y="0"/>
                  </a:moveTo>
                  <a:lnTo>
                    <a:pt x="15811954" y="0"/>
                  </a:lnTo>
                  <a:lnTo>
                    <a:pt x="15811954" y="25406423"/>
                  </a:lnTo>
                  <a:lnTo>
                    <a:pt x="0" y="25406423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07785" y="573142"/>
            <a:ext cx="6578045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55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PARALELIZACIJA ALGORITMA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07785" y="3259787"/>
            <a:ext cx="8283347" cy="6641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Ogranič</a:t>
            </a:r>
            <a:r>
              <a:rPr lang="en-US" sz="320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ena paralelizacija zbog sekvencijalne zavisnosti među iteracijama(svaka nova počinje tek kada se prethodna završi).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Može da se paralelizuje samo traženje minimuma, pomoću paralelne redukcije.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Ostatak algoritma ostaje sekvencijalan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Troškovna optimalnost se ne postiže      =&gt; </a:t>
            </a:r>
            <a:r>
              <a:rPr lang="en-US" sz="3200">
                <a:solidFill>
                  <a:srgbClr val="94EE6B"/>
                </a:solidFill>
                <a:latin typeface="Arimo"/>
                <a:ea typeface="Arimo"/>
                <a:cs typeface="Arimo"/>
                <a:sym typeface="Arimo"/>
              </a:rPr>
              <a:t>Ukupni trošak (vrijeme × broj procesa) ostaje O(n²).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Postoje bolje alternative</a:t>
            </a:r>
          </a:p>
          <a:p>
            <a:pPr algn="l">
              <a:lnSpc>
                <a:spcPts val="441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9165" y="406527"/>
            <a:ext cx="5619167" cy="8851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Selection sort algoritam se najčešće koristi u situacijama gdje:</a:t>
            </a:r>
          </a:p>
          <a:p>
            <a:pPr algn="l">
              <a:lnSpc>
                <a:spcPts val="4415"/>
              </a:lnSpc>
            </a:pPr>
          </a:p>
          <a:p>
            <a:pPr algn="l" marL="690876" indent="-345438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Treba sortirati male skupove podataka</a:t>
            </a:r>
          </a:p>
          <a:p>
            <a:pPr algn="l">
              <a:lnSpc>
                <a:spcPts val="4415"/>
              </a:lnSpc>
            </a:pPr>
          </a:p>
          <a:p>
            <a:pPr algn="l" marL="690876" indent="-345438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Trošak zamjene elemenata nije bitan</a:t>
            </a:r>
          </a:p>
          <a:p>
            <a:pPr algn="l">
              <a:lnSpc>
                <a:spcPts val="4415"/>
              </a:lnSpc>
            </a:pPr>
          </a:p>
          <a:p>
            <a:pPr algn="l" marL="690876" indent="-345438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Provjera svih elemenata je obavezna</a:t>
            </a:r>
          </a:p>
          <a:p>
            <a:pPr algn="l">
              <a:lnSpc>
                <a:spcPts val="4415"/>
              </a:lnSpc>
            </a:pPr>
          </a:p>
          <a:p>
            <a:pPr algn="l" marL="690876" indent="-345438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Troškovi pisanja u memoriju su značajni (kao u flash memoriji)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50" y="-178925"/>
            <a:ext cx="18288000" cy="2320800"/>
            <a:chOff x="0" y="0"/>
            <a:chExt cx="24384000" cy="309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3094355"/>
            </a:xfrm>
            <a:custGeom>
              <a:avLst/>
              <a:gdLst/>
              <a:ahLst/>
              <a:cxnLst/>
              <a:rect r="r" b="b" t="t" l="l"/>
              <a:pathLst>
                <a:path h="30943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094355"/>
                  </a:lnTo>
                  <a:lnTo>
                    <a:pt x="0" y="309435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7875" y="582667"/>
            <a:ext cx="152383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79"/>
              </a:lnSpc>
            </a:pPr>
            <a:r>
              <a:rPr lang="en-US" b="true" sz="6899">
                <a:solidFill>
                  <a:srgbClr val="D7DFE5"/>
                </a:solidFill>
                <a:latin typeface="Arimo Bold"/>
                <a:ea typeface="Arimo Bold"/>
                <a:cs typeface="Arimo Bold"/>
                <a:sym typeface="Arimo Bold"/>
              </a:rPr>
              <a:t>SADRŽAJ: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17850" y="3735350"/>
            <a:ext cx="4284350" cy="5472650"/>
          </a:xfrm>
          <a:custGeom>
            <a:avLst/>
            <a:gdLst/>
            <a:ahLst/>
            <a:cxnLst/>
            <a:rect r="r" b="b" t="t" l="l"/>
            <a:pathLst>
              <a:path h="5472650" w="4284350">
                <a:moveTo>
                  <a:pt x="0" y="0"/>
                </a:moveTo>
                <a:lnTo>
                  <a:pt x="4284350" y="0"/>
                </a:lnTo>
                <a:lnTo>
                  <a:pt x="4284350" y="5472650"/>
                </a:lnTo>
                <a:lnTo>
                  <a:pt x="0" y="547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82691" y="3377046"/>
            <a:ext cx="13569669" cy="58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41"/>
              </a:lnSpc>
            </a:pPr>
            <a:r>
              <a:rPr lang="en-US" b="true" sz="4899">
                <a:solidFill>
                  <a:srgbClr val="4CAE9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1.BUBBLE SORT</a:t>
            </a:r>
          </a:p>
          <a:p>
            <a:pPr algn="just">
              <a:lnSpc>
                <a:spcPts val="7741"/>
              </a:lnSpc>
            </a:pPr>
            <a:r>
              <a:rPr lang="en-US" b="true" sz="4899">
                <a:solidFill>
                  <a:srgbClr val="FFFF99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2.SELECTION SORT</a:t>
            </a:r>
          </a:p>
          <a:p>
            <a:pPr algn="just">
              <a:lnSpc>
                <a:spcPts val="7741"/>
              </a:lnSpc>
            </a:pPr>
            <a:r>
              <a:rPr lang="en-US" b="true" sz="4899">
                <a:solidFill>
                  <a:srgbClr val="94EE6B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3.</a:t>
            </a:r>
            <a:r>
              <a:rPr lang="en-US" b="true" sz="4899">
                <a:solidFill>
                  <a:srgbClr val="94EE6B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INSERTION SORT</a:t>
            </a:r>
          </a:p>
          <a:p>
            <a:pPr algn="just">
              <a:lnSpc>
                <a:spcPts val="7741"/>
              </a:lnSpc>
            </a:pPr>
            <a:r>
              <a:rPr lang="en-US" b="true" sz="4899">
                <a:solidFill>
                  <a:srgbClr val="D7DFE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4.</a:t>
            </a:r>
            <a:r>
              <a:rPr lang="en-US" b="true" sz="4899">
                <a:solidFill>
                  <a:srgbClr val="D7DFE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MERGE SORT</a:t>
            </a:r>
          </a:p>
          <a:p>
            <a:pPr algn="just">
              <a:lnSpc>
                <a:spcPts val="7741"/>
              </a:lnSpc>
            </a:pPr>
            <a:r>
              <a:rPr lang="en-US" b="true" sz="4899">
                <a:solidFill>
                  <a:srgbClr val="D7DFE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5.</a:t>
            </a:r>
            <a:r>
              <a:rPr lang="en-US" b="true" sz="4899">
                <a:solidFill>
                  <a:srgbClr val="D7DFE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QUICK SORT</a:t>
            </a:r>
          </a:p>
          <a:p>
            <a:pPr algn="just">
              <a:lnSpc>
                <a:spcPts val="7741"/>
              </a:lnSpc>
            </a:pPr>
            <a:r>
              <a:rPr lang="en-US" b="true" sz="4899">
                <a:solidFill>
                  <a:srgbClr val="D7DFE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6.</a:t>
            </a:r>
            <a:r>
              <a:rPr lang="en-US" b="true" sz="4899">
                <a:solidFill>
                  <a:srgbClr val="D7DFE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HEAP SORT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91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3919">
                  <a:moveTo>
                    <a:pt x="0" y="0"/>
                  </a:moveTo>
                  <a:lnTo>
                    <a:pt x="24383919" y="0"/>
                  </a:lnTo>
                  <a:lnTo>
                    <a:pt x="2438391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AutoShape 4" id="4"/>
          <p:cNvSpPr/>
          <p:nvPr/>
        </p:nvSpPr>
        <p:spPr>
          <a:xfrm rot="10575726">
            <a:off x="16090156" y="8871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575726">
            <a:off x="16090156" y="10694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575726">
            <a:off x="16090156" y="12517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344020" y="4346772"/>
            <a:ext cx="7034911" cy="5936628"/>
            <a:chOff x="0" y="0"/>
            <a:chExt cx="11216000" cy="94649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16005" cy="9464801"/>
            </a:xfrm>
            <a:custGeom>
              <a:avLst/>
              <a:gdLst/>
              <a:ahLst/>
              <a:cxnLst/>
              <a:rect r="r" b="b" t="t" l="l"/>
              <a:pathLst>
                <a:path h="9464801" w="11216005">
                  <a:moveTo>
                    <a:pt x="0" y="0"/>
                  </a:moveTo>
                  <a:lnTo>
                    <a:pt x="11216005" y="0"/>
                  </a:lnTo>
                  <a:lnTo>
                    <a:pt x="11216005" y="9464801"/>
                  </a:lnTo>
                  <a:lnTo>
                    <a:pt x="0" y="9464801"/>
                  </a:lnTo>
                  <a:close/>
                </a:path>
              </a:pathLst>
            </a:custGeom>
            <a:solidFill>
              <a:srgbClr val="2C293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1216000" cy="9531645"/>
            </a:xfrm>
            <a:prstGeom prst="rect">
              <a:avLst/>
            </a:prstGeom>
          </p:spPr>
          <p:txBody>
            <a:bodyPr anchor="t" rtlCol="false" tIns="42484" lIns="42484" bIns="42484" rIns="42484"/>
            <a:lstStyle/>
            <a:p>
              <a:pPr algn="l" marL="597317" indent="-298659" lvl="1">
                <a:lnSpc>
                  <a:spcPts val="3817"/>
                </a:lnSpc>
                <a:buFont typeface="Arial"/>
                <a:buChar char="•"/>
              </a:pPr>
              <a:r>
                <a:rPr lang="en-US" sz="2766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S</a:t>
              </a:r>
              <a:r>
                <a:rPr lang="en-US" sz="2766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ortira niz postepeno, umećući svaki novi element na pravo mjesto u već sortiranom dijelu.</a:t>
              </a:r>
            </a:p>
            <a:p>
              <a:pPr algn="l" marL="597317" indent="-298659" lvl="1">
                <a:lnSpc>
                  <a:spcPts val="3817"/>
                </a:lnSpc>
                <a:buFont typeface="Arial"/>
                <a:buChar char="•"/>
              </a:pPr>
              <a:r>
                <a:rPr lang="en-US" sz="2766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Prvi element se smatra sortiranim; svaki naredni se poredi unazad i ubacuje gdje pripada.</a:t>
              </a:r>
            </a:p>
            <a:p>
              <a:pPr algn="l" marL="597317" indent="-298659" lvl="1">
                <a:lnSpc>
                  <a:spcPts val="3817"/>
                </a:lnSpc>
                <a:buFont typeface="Arial"/>
                <a:buChar char="•"/>
              </a:pPr>
              <a:r>
                <a:rPr lang="en-US" sz="2766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Rad algoritma podsjeća na ručno sortiranje karata u ruci.</a:t>
              </a:r>
            </a:p>
            <a:p>
              <a:pPr algn="l" marL="597317" indent="-298659" lvl="1">
                <a:lnSpc>
                  <a:spcPts val="3817"/>
                </a:lnSpc>
                <a:buFont typeface="Arial"/>
                <a:buChar char="•"/>
              </a:pPr>
              <a:r>
                <a:rPr lang="en-US" sz="2766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Efikasan za male ili djelimično sortirane nizove.</a:t>
              </a:r>
            </a:p>
            <a:p>
              <a:pPr algn="l" marL="597317" indent="-298659" lvl="1">
                <a:lnSpc>
                  <a:spcPts val="3817"/>
                </a:lnSpc>
                <a:buFont typeface="Arial"/>
                <a:buChar char="•"/>
              </a:pPr>
              <a:r>
                <a:rPr lang="en-US" sz="2766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Jednostavan za implementaciju, ali nije pogodan za velike nizove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45219" y="748365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10" t="0" r="210" b="0"/>
          <a:stretch>
            <a:fillRect/>
          </a:stretch>
        </p:blipFill>
        <p:spPr>
          <a:xfrm flipH="false" flipV="false" rot="0">
            <a:off x="0" y="0"/>
            <a:ext cx="5617513" cy="477488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344020" y="661441"/>
            <a:ext cx="8187851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16"/>
              </a:lnSpc>
            </a:pPr>
            <a:r>
              <a:rPr lang="en-US" b="true" sz="10930">
                <a:solidFill>
                  <a:srgbClr val="E3E9ED"/>
                </a:solidFill>
                <a:latin typeface="Arimo Bold"/>
                <a:ea typeface="Arimo Bold"/>
                <a:cs typeface="Arimo Bold"/>
                <a:sym typeface="Arimo Bold"/>
              </a:rPr>
              <a:t>INSERTION   SORT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3E9ED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77130"/>
            <a:ext cx="7112246" cy="6371059"/>
          </a:xfrm>
          <a:custGeom>
            <a:avLst/>
            <a:gdLst/>
            <a:ahLst/>
            <a:cxnLst/>
            <a:rect r="r" b="b" t="t" l="l"/>
            <a:pathLst>
              <a:path h="6371059" w="7112246">
                <a:moveTo>
                  <a:pt x="0" y="0"/>
                </a:moveTo>
                <a:lnTo>
                  <a:pt x="7112246" y="0"/>
                </a:lnTo>
                <a:lnTo>
                  <a:pt x="7112246" y="6371059"/>
                </a:lnTo>
                <a:lnTo>
                  <a:pt x="0" y="6371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14078" y="1565480"/>
            <a:ext cx="6351889" cy="7156040"/>
          </a:xfrm>
          <a:custGeom>
            <a:avLst/>
            <a:gdLst/>
            <a:ahLst/>
            <a:cxnLst/>
            <a:rect r="r" b="b" t="t" l="l"/>
            <a:pathLst>
              <a:path h="7156040" w="6351889">
                <a:moveTo>
                  <a:pt x="0" y="0"/>
                </a:moveTo>
                <a:lnTo>
                  <a:pt x="6351889" y="0"/>
                </a:lnTo>
                <a:lnTo>
                  <a:pt x="6351889" y="7156040"/>
                </a:lnTo>
                <a:lnTo>
                  <a:pt x="0" y="7156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6" t="0" r="-111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38289" y="-4257"/>
            <a:ext cx="7449711" cy="10291257"/>
            <a:chOff x="0" y="0"/>
            <a:chExt cx="812800" cy="11228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122827"/>
            </a:xfrm>
            <a:custGeom>
              <a:avLst/>
              <a:gdLst/>
              <a:ahLst/>
              <a:cxnLst/>
              <a:rect r="r" b="b" t="t" l="l"/>
              <a:pathLst>
                <a:path h="112282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22827"/>
                  </a:lnTo>
                  <a:lnTo>
                    <a:pt x="0" y="1122827"/>
                  </a:lnTo>
                  <a:close/>
                </a:path>
              </a:pathLst>
            </a:custGeom>
            <a:solidFill>
              <a:srgbClr val="E3E9E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77130"/>
            <a:ext cx="7112246" cy="6371059"/>
          </a:xfrm>
          <a:custGeom>
            <a:avLst/>
            <a:gdLst/>
            <a:ahLst/>
            <a:cxnLst/>
            <a:rect r="r" b="b" t="t" l="l"/>
            <a:pathLst>
              <a:path h="6371059" w="7112246">
                <a:moveTo>
                  <a:pt x="0" y="0"/>
                </a:moveTo>
                <a:lnTo>
                  <a:pt x="7112246" y="0"/>
                </a:lnTo>
                <a:lnTo>
                  <a:pt x="7112246" y="6371059"/>
                </a:lnTo>
                <a:lnTo>
                  <a:pt x="0" y="6371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14078" y="1565480"/>
            <a:ext cx="6351889" cy="7156040"/>
          </a:xfrm>
          <a:custGeom>
            <a:avLst/>
            <a:gdLst/>
            <a:ahLst/>
            <a:cxnLst/>
            <a:rect r="r" b="b" t="t" l="l"/>
            <a:pathLst>
              <a:path h="7156040" w="6351889">
                <a:moveTo>
                  <a:pt x="0" y="0"/>
                </a:moveTo>
                <a:lnTo>
                  <a:pt x="6351889" y="0"/>
                </a:lnTo>
                <a:lnTo>
                  <a:pt x="6351889" y="7156040"/>
                </a:lnTo>
                <a:lnTo>
                  <a:pt x="0" y="7156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6" t="0" r="-111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468" y="1468553"/>
            <a:ext cx="6026805" cy="6681602"/>
          </a:xfrm>
          <a:custGeom>
            <a:avLst/>
            <a:gdLst/>
            <a:ahLst/>
            <a:cxnLst/>
            <a:rect r="r" b="b" t="t" l="l"/>
            <a:pathLst>
              <a:path h="6681602" w="6026805">
                <a:moveTo>
                  <a:pt x="0" y="0"/>
                </a:moveTo>
                <a:lnTo>
                  <a:pt x="6026806" y="0"/>
                </a:lnTo>
                <a:lnTo>
                  <a:pt x="6026806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669356"/>
            <a:ext cx="5580798" cy="6948288"/>
          </a:xfrm>
          <a:custGeom>
            <a:avLst/>
            <a:gdLst/>
            <a:ahLst/>
            <a:cxnLst/>
            <a:rect r="r" b="b" t="t" l="l"/>
            <a:pathLst>
              <a:path h="6948288" w="5580798">
                <a:moveTo>
                  <a:pt x="0" y="0"/>
                </a:moveTo>
                <a:lnTo>
                  <a:pt x="5580798" y="0"/>
                </a:lnTo>
                <a:lnTo>
                  <a:pt x="5580798" y="6948288"/>
                </a:lnTo>
                <a:lnTo>
                  <a:pt x="0" y="6948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49" r="0" b="-324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11214" y="0"/>
            <a:ext cx="8953806" cy="10287000"/>
            <a:chOff x="0" y="0"/>
            <a:chExt cx="812800" cy="9338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33823"/>
            </a:xfrm>
            <a:custGeom>
              <a:avLst/>
              <a:gdLst/>
              <a:ahLst/>
              <a:cxnLst/>
              <a:rect r="r" b="b" t="t" l="l"/>
              <a:pathLst>
                <a:path h="9338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33823"/>
                  </a:lnTo>
                  <a:lnTo>
                    <a:pt x="0" y="933823"/>
                  </a:lnTo>
                  <a:close/>
                </a:path>
              </a:pathLst>
            </a:custGeom>
            <a:solidFill>
              <a:srgbClr val="E3E9E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468" y="1532403"/>
            <a:ext cx="6026805" cy="6681602"/>
          </a:xfrm>
          <a:custGeom>
            <a:avLst/>
            <a:gdLst/>
            <a:ahLst/>
            <a:cxnLst/>
            <a:rect r="r" b="b" t="t" l="l"/>
            <a:pathLst>
              <a:path h="6681602" w="6026805">
                <a:moveTo>
                  <a:pt x="0" y="0"/>
                </a:moveTo>
                <a:lnTo>
                  <a:pt x="6026806" y="0"/>
                </a:lnTo>
                <a:lnTo>
                  <a:pt x="6026806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16618" y="1669356"/>
            <a:ext cx="5580798" cy="6948288"/>
          </a:xfrm>
          <a:custGeom>
            <a:avLst/>
            <a:gdLst/>
            <a:ahLst/>
            <a:cxnLst/>
            <a:rect r="r" b="b" t="t" l="l"/>
            <a:pathLst>
              <a:path h="6948288" w="5580798">
                <a:moveTo>
                  <a:pt x="0" y="0"/>
                </a:moveTo>
                <a:lnTo>
                  <a:pt x="5580798" y="0"/>
                </a:lnTo>
                <a:lnTo>
                  <a:pt x="5580798" y="6948288"/>
                </a:lnTo>
                <a:lnTo>
                  <a:pt x="0" y="6948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49" r="0" b="-324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1868737"/>
            <a:chOff x="0" y="0"/>
            <a:chExt cx="24384000" cy="2491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91612"/>
            </a:xfrm>
            <a:custGeom>
              <a:avLst/>
              <a:gdLst/>
              <a:ahLst/>
              <a:cxnLst/>
              <a:rect r="r" b="b" t="t" l="l"/>
              <a:pathLst>
                <a:path h="24916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91612"/>
                  </a:lnTo>
                  <a:lnTo>
                    <a:pt x="0" y="2491612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0078" y="788800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9811" y="3913110"/>
            <a:ext cx="6234210" cy="2924507"/>
          </a:xfrm>
          <a:custGeom>
            <a:avLst/>
            <a:gdLst/>
            <a:ahLst/>
            <a:cxnLst/>
            <a:rect r="r" b="b" t="t" l="l"/>
            <a:pathLst>
              <a:path h="2924507" w="6234210">
                <a:moveTo>
                  <a:pt x="0" y="0"/>
                </a:moveTo>
                <a:lnTo>
                  <a:pt x="6234210" y="0"/>
                </a:lnTo>
                <a:lnTo>
                  <a:pt x="6234210" y="2924507"/>
                </a:lnTo>
                <a:lnTo>
                  <a:pt x="0" y="2924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30" t="-2079" r="-4779" b="-671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424" y="364031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E7E7E7"/>
                </a:solidFill>
                <a:latin typeface="Arimo Bold"/>
                <a:ea typeface="Arimo Bold"/>
                <a:cs typeface="Arimo Bold"/>
                <a:sym typeface="Arimo Bold"/>
              </a:rPr>
              <a:t>ANALIZA SLOŽENOSTI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9666" y="4007177"/>
            <a:ext cx="5830749" cy="222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ajbolji slučaj: O(n)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Najgori slučaj: O(n²)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FD4A4A"/>
                </a:solidFill>
                <a:latin typeface="Arimo"/>
                <a:ea typeface="Arimo"/>
                <a:cs typeface="Arimo"/>
                <a:sym typeface="Arimo"/>
              </a:rPr>
              <a:t>Prosječni slučaj: O(n²)</a:t>
            </a:r>
          </a:p>
          <a:p>
            <a:pPr algn="l">
              <a:lnSpc>
                <a:spcPts val="40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19666" y="8126881"/>
            <a:ext cx="7018539" cy="172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Insertion</a:t>
            </a: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 sort algoritam ima prostornu složenost O(1)</a:t>
            </a:r>
          </a:p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Stabilan algoritam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850" y="2770858"/>
            <a:ext cx="4650750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FFF99"/>
                </a:solidFill>
                <a:latin typeface="Arimo"/>
                <a:ea typeface="Arimo"/>
                <a:cs typeface="Arimo"/>
                <a:sym typeface="Arimo"/>
              </a:rPr>
              <a:t>PSEUDOKOD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4066" y="2770858"/>
            <a:ext cx="79494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D4A4A"/>
                </a:solidFill>
                <a:latin typeface="Arimo"/>
                <a:ea typeface="Arimo"/>
                <a:cs typeface="Arimo"/>
                <a:sym typeface="Arimo"/>
              </a:rPr>
              <a:t>VREMENSKA SLOŽENOST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14066" y="6903109"/>
            <a:ext cx="80370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>
                <a:solidFill>
                  <a:srgbClr val="B6DAFF"/>
                </a:solidFill>
                <a:latin typeface="Arimo"/>
                <a:ea typeface="Arimo"/>
                <a:cs typeface="Arimo"/>
                <a:sym typeface="Arimo"/>
              </a:rPr>
              <a:t>PROSTORNA SLOŽENOST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45225" y="930768"/>
            <a:ext cx="27121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19592" y="4322768"/>
            <a:ext cx="6372914" cy="1105857"/>
          </a:xfrm>
          <a:custGeom>
            <a:avLst/>
            <a:gdLst/>
            <a:ahLst/>
            <a:cxnLst/>
            <a:rect r="r" b="b" t="t" l="l"/>
            <a:pathLst>
              <a:path h="1105857" w="6372914">
                <a:moveTo>
                  <a:pt x="0" y="0"/>
                </a:moveTo>
                <a:lnTo>
                  <a:pt x="6372914" y="0"/>
                </a:lnTo>
                <a:lnTo>
                  <a:pt x="6372914" y="1105857"/>
                </a:lnTo>
                <a:lnTo>
                  <a:pt x="0" y="1105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91" t="-626" r="0" b="-62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21220" y="2934319"/>
            <a:ext cx="637291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Početni niz koji treba sortirati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23850" y="3711006"/>
            <a:ext cx="11369229" cy="3617482"/>
          </a:xfrm>
          <a:custGeom>
            <a:avLst/>
            <a:gdLst/>
            <a:ahLst/>
            <a:cxnLst/>
            <a:rect r="r" b="b" t="t" l="l"/>
            <a:pathLst>
              <a:path h="3617482" w="11369229">
                <a:moveTo>
                  <a:pt x="0" y="0"/>
                </a:moveTo>
                <a:lnTo>
                  <a:pt x="11369229" y="0"/>
                </a:lnTo>
                <a:lnTo>
                  <a:pt x="11369229" y="3617482"/>
                </a:lnTo>
                <a:lnTo>
                  <a:pt x="0" y="361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5885">
            <a:off x="12718174" y="7848125"/>
            <a:ext cx="1243200" cy="386946"/>
          </a:xfrm>
          <a:custGeom>
            <a:avLst/>
            <a:gdLst/>
            <a:ahLst/>
            <a:cxnLst/>
            <a:rect r="r" b="b" t="t" l="l"/>
            <a:pathLst>
              <a:path h="386946" w="1243200">
                <a:moveTo>
                  <a:pt x="0" y="0"/>
                </a:moveTo>
                <a:lnTo>
                  <a:pt x="1243201" y="0"/>
                </a:lnTo>
                <a:lnTo>
                  <a:pt x="1243201" y="386946"/>
                </a:lnTo>
                <a:lnTo>
                  <a:pt x="0" y="386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527677">
            <a:off x="4436878" y="7601023"/>
            <a:ext cx="878858" cy="1359935"/>
          </a:xfrm>
          <a:custGeom>
            <a:avLst/>
            <a:gdLst/>
            <a:ahLst/>
            <a:cxnLst/>
            <a:rect r="r" b="b" t="t" l="l"/>
            <a:pathLst>
              <a:path h="1359935" w="878858">
                <a:moveTo>
                  <a:pt x="0" y="0"/>
                </a:moveTo>
                <a:lnTo>
                  <a:pt x="878858" y="0"/>
                </a:lnTo>
                <a:lnTo>
                  <a:pt x="878858" y="1359936"/>
                </a:lnTo>
                <a:lnTo>
                  <a:pt x="0" y="13599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09059" y="2162056"/>
            <a:ext cx="453558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Niz nakon prvog koraka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80652" y="7649249"/>
            <a:ext cx="2086396" cy="55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  <a:spcBef>
                <a:spcPct val="0"/>
              </a:spcBef>
            </a:pPr>
            <a:r>
              <a:rPr lang="en-US" sz="3178">
                <a:solidFill>
                  <a:srgbClr val="213B55"/>
                </a:solidFill>
                <a:latin typeface="Arimo"/>
                <a:ea typeface="Arimo"/>
                <a:cs typeface="Arimo"/>
                <a:sym typeface="Arimo"/>
              </a:rPr>
              <a:t>lijevi podniz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23941" y="7801792"/>
            <a:ext cx="2267843" cy="5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8"/>
              </a:lnSpc>
              <a:spcBef>
                <a:spcPct val="0"/>
              </a:spcBef>
            </a:pPr>
            <a:r>
              <a:rPr lang="en-US" sz="3179">
                <a:solidFill>
                  <a:srgbClr val="213B55"/>
                </a:solidFill>
                <a:latin typeface="Arimo"/>
                <a:ea typeface="Arimo"/>
                <a:cs typeface="Arimo"/>
                <a:sym typeface="Arimo"/>
              </a:rPr>
              <a:t>desni podniz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0747" y="4007895"/>
            <a:ext cx="3771065" cy="1135605"/>
          </a:xfrm>
          <a:custGeom>
            <a:avLst/>
            <a:gdLst/>
            <a:ahLst/>
            <a:cxnLst/>
            <a:rect r="r" b="b" t="t" l="l"/>
            <a:pathLst>
              <a:path h="1135605" w="3771065">
                <a:moveTo>
                  <a:pt x="0" y="0"/>
                </a:moveTo>
                <a:lnTo>
                  <a:pt x="3771065" y="0"/>
                </a:lnTo>
                <a:lnTo>
                  <a:pt x="3771065" y="1135605"/>
                </a:lnTo>
                <a:lnTo>
                  <a:pt x="0" y="1135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1303" y="1311890"/>
            <a:ext cx="818326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- rekurzivna podjela podnizova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09285" y="4252165"/>
            <a:ext cx="234910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Lijevi podniz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72935" y="3258267"/>
            <a:ext cx="7373206" cy="3858874"/>
          </a:xfrm>
          <a:custGeom>
            <a:avLst/>
            <a:gdLst/>
            <a:ahLst/>
            <a:cxnLst/>
            <a:rect r="r" b="b" t="t" l="l"/>
            <a:pathLst>
              <a:path h="3858874" w="7373206">
                <a:moveTo>
                  <a:pt x="0" y="0"/>
                </a:moveTo>
                <a:lnTo>
                  <a:pt x="7373207" y="0"/>
                </a:lnTo>
                <a:lnTo>
                  <a:pt x="7373207" y="3858874"/>
                </a:lnTo>
                <a:lnTo>
                  <a:pt x="0" y="3858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1303" y="1311890"/>
            <a:ext cx="818326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- rekurzivna podjela podnizova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1914498"/>
            <a:chOff x="0" y="0"/>
            <a:chExt cx="24384000" cy="2552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552628"/>
            </a:xfrm>
            <a:custGeom>
              <a:avLst/>
              <a:gdLst/>
              <a:ahLst/>
              <a:cxnLst/>
              <a:rect r="r" b="b" t="t" l="l"/>
              <a:pathLst>
                <a:path h="255262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552628"/>
                  </a:lnTo>
                  <a:lnTo>
                    <a:pt x="0" y="2552628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AutoShape 4" id="4"/>
          <p:cNvSpPr/>
          <p:nvPr/>
        </p:nvSpPr>
        <p:spPr>
          <a:xfrm rot="10575726">
            <a:off x="16598006" y="7006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575726">
            <a:off x="16598006" y="8829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575726">
            <a:off x="16598006" y="10652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00078" y="788800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56706" t="0" r="11128" b="0"/>
          <a:stretch>
            <a:fillRect/>
          </a:stretch>
        </p:blipFill>
        <p:spPr>
          <a:xfrm flipH="false" flipV="false" rot="0">
            <a:off x="13644942" y="4126872"/>
            <a:ext cx="2954133" cy="4648453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"/>
          <a:srcRect l="960" t="0" r="54433" b="0"/>
          <a:stretch>
            <a:fillRect/>
          </a:stretch>
        </p:blipFill>
        <p:spPr>
          <a:xfrm flipH="false" flipV="false" rot="0">
            <a:off x="9548139" y="4126872"/>
            <a:ext cx="4096803" cy="4648453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TextBox 10" id="10"/>
          <p:cNvSpPr txBox="true"/>
          <p:nvPr/>
        </p:nvSpPr>
        <p:spPr>
          <a:xfrm rot="0">
            <a:off x="6849534" y="360987"/>
            <a:ext cx="3076639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5"/>
              </a:lnSpc>
            </a:pPr>
            <a:r>
              <a:rPr lang="en-US" b="true" sz="8996">
                <a:solidFill>
                  <a:srgbClr val="94EE6B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UVOD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089" y="2361596"/>
            <a:ext cx="8183764" cy="549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248" indent="-286124" lvl="1">
              <a:lnSpc>
                <a:spcPts val="3657"/>
              </a:lnSpc>
              <a:buFont typeface="Arial"/>
              <a:buChar char="•"/>
            </a:pPr>
            <a:r>
              <a:rPr lang="en-US" sz="265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Sortiranje = uređivanje elemenata po određenom kriterijumu (npr. vrijednosti, abecedni red).</a:t>
            </a:r>
          </a:p>
          <a:p>
            <a:pPr algn="l" marL="572248" indent="-286124" lvl="1">
              <a:lnSpc>
                <a:spcPts val="3657"/>
              </a:lnSpc>
              <a:buFont typeface="Arial"/>
              <a:buChar char="•"/>
            </a:pPr>
            <a:r>
              <a:rPr lang="en-US" sz="265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Ključno za efikasnu organizaciju i pretragu podataka.</a:t>
            </a:r>
          </a:p>
          <a:p>
            <a:pPr algn="l" marL="572248" indent="-286124" lvl="1">
              <a:lnSpc>
                <a:spcPts val="3657"/>
              </a:lnSpc>
              <a:buFont typeface="Arial"/>
              <a:buChar char="•"/>
            </a:pPr>
            <a:r>
              <a:rPr lang="en-US" sz="265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Primjena u telefonskim imenicima, rječnicima, bazama podataka itd.</a:t>
            </a:r>
          </a:p>
          <a:p>
            <a:pPr algn="l" marL="572248" indent="-286124" lvl="1">
              <a:lnSpc>
                <a:spcPts val="3657"/>
              </a:lnSpc>
              <a:buFont typeface="Arial"/>
              <a:buChar char="•"/>
            </a:pPr>
            <a:r>
              <a:rPr lang="en-US" sz="265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Sortirani nizovi omogućavaju bržu pretragu (npr. binarna pretraga).</a:t>
            </a:r>
          </a:p>
          <a:p>
            <a:pPr algn="l" marL="572248" indent="-286124" lvl="1">
              <a:lnSpc>
                <a:spcPts val="3657"/>
              </a:lnSpc>
              <a:buFont typeface="Arial"/>
              <a:buChar char="•"/>
            </a:pPr>
            <a:r>
              <a:rPr lang="en-US" sz="265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Ključne operacije: poređenje i razmjena elemenata </a:t>
            </a:r>
          </a:p>
          <a:p>
            <a:pPr algn="l" marL="572248" indent="-286124" lvl="1">
              <a:lnSpc>
                <a:spcPts val="3657"/>
              </a:lnSpc>
              <a:buFont typeface="Arial"/>
              <a:buChar char="•"/>
            </a:pPr>
            <a:r>
              <a:rPr lang="en-US" sz="265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Fokus seminarskog rada: paralelizacija sort algoritama.</a:t>
            </a:r>
          </a:p>
          <a:p>
            <a:pPr algn="l">
              <a:lnSpc>
                <a:spcPts val="365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905575" y="8857175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05575" y="1652819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213B5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8756" y="2532441"/>
            <a:ext cx="8424435" cy="6583166"/>
          </a:xfrm>
          <a:custGeom>
            <a:avLst/>
            <a:gdLst/>
            <a:ahLst/>
            <a:cxnLst/>
            <a:rect r="r" b="b" t="t" l="l"/>
            <a:pathLst>
              <a:path h="6583166" w="8424435">
                <a:moveTo>
                  <a:pt x="0" y="0"/>
                </a:moveTo>
                <a:lnTo>
                  <a:pt x="8424435" y="0"/>
                </a:lnTo>
                <a:lnTo>
                  <a:pt x="8424435" y="6583166"/>
                </a:lnTo>
                <a:lnTo>
                  <a:pt x="0" y="6583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1303" y="1311890"/>
            <a:ext cx="818326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- rekurzivna podjela podnizova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15945" y="9389997"/>
            <a:ext cx="80972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Lijevi podniz nakon drugog koraka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65193" y="3351343"/>
            <a:ext cx="3511436" cy="1338735"/>
          </a:xfrm>
          <a:custGeom>
            <a:avLst/>
            <a:gdLst/>
            <a:ahLst/>
            <a:cxnLst/>
            <a:rect r="r" b="b" t="t" l="l"/>
            <a:pathLst>
              <a:path h="1338735" w="3511436">
                <a:moveTo>
                  <a:pt x="0" y="0"/>
                </a:moveTo>
                <a:lnTo>
                  <a:pt x="3511436" y="0"/>
                </a:lnTo>
                <a:lnTo>
                  <a:pt x="3511436" y="1338736"/>
                </a:lnTo>
                <a:lnTo>
                  <a:pt x="0" y="1338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1303" y="1311890"/>
            <a:ext cx="818326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- rekurzivna podjela podnizova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6019" y="3954036"/>
            <a:ext cx="35114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Desni podniz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37687" y="3013734"/>
            <a:ext cx="7091275" cy="4058822"/>
          </a:xfrm>
          <a:custGeom>
            <a:avLst/>
            <a:gdLst/>
            <a:ahLst/>
            <a:cxnLst/>
            <a:rect r="r" b="b" t="t" l="l"/>
            <a:pathLst>
              <a:path h="4058822" w="7091275">
                <a:moveTo>
                  <a:pt x="0" y="0"/>
                </a:moveTo>
                <a:lnTo>
                  <a:pt x="7091274" y="0"/>
                </a:lnTo>
                <a:lnTo>
                  <a:pt x="7091274" y="4058822"/>
                </a:lnTo>
                <a:lnTo>
                  <a:pt x="0" y="4058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1303" y="1311890"/>
            <a:ext cx="818326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- rekurzivna podjela podnizova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37243" y="2613150"/>
            <a:ext cx="8413513" cy="6464342"/>
          </a:xfrm>
          <a:custGeom>
            <a:avLst/>
            <a:gdLst/>
            <a:ahLst/>
            <a:cxnLst/>
            <a:rect r="r" b="b" t="t" l="l"/>
            <a:pathLst>
              <a:path h="6464342" w="8413513">
                <a:moveTo>
                  <a:pt x="0" y="0"/>
                </a:moveTo>
                <a:lnTo>
                  <a:pt x="8413514" y="0"/>
                </a:lnTo>
                <a:lnTo>
                  <a:pt x="8413514" y="6464341"/>
                </a:lnTo>
                <a:lnTo>
                  <a:pt x="0" y="6464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1303" y="1311890"/>
            <a:ext cx="818326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- rekurzivna podjela podnizova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4431" y="9447309"/>
            <a:ext cx="6672362" cy="58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Desni</a:t>
            </a: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 podniz nakon drugog koraka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6170" y="2641863"/>
            <a:ext cx="11155660" cy="6142674"/>
          </a:xfrm>
          <a:custGeom>
            <a:avLst/>
            <a:gdLst/>
            <a:ahLst/>
            <a:cxnLst/>
            <a:rect r="r" b="b" t="t" l="l"/>
            <a:pathLst>
              <a:path h="6142674" w="11155660">
                <a:moveTo>
                  <a:pt x="0" y="0"/>
                </a:moveTo>
                <a:lnTo>
                  <a:pt x="11155660" y="0"/>
                </a:lnTo>
                <a:lnTo>
                  <a:pt x="11155660" y="6142674"/>
                </a:lnTo>
                <a:lnTo>
                  <a:pt x="0" y="6142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1303" y="1311890"/>
            <a:ext cx="818326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- rekurzivna podjela podnizova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16469" y="9447309"/>
            <a:ext cx="6288286" cy="58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Početni niz nakon drugog </a:t>
            </a: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koraka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6678" y="3234021"/>
            <a:ext cx="7172569" cy="3409255"/>
          </a:xfrm>
          <a:custGeom>
            <a:avLst/>
            <a:gdLst/>
            <a:ahLst/>
            <a:cxnLst/>
            <a:rect r="r" b="b" t="t" l="l"/>
            <a:pathLst>
              <a:path h="3409255" w="7172569">
                <a:moveTo>
                  <a:pt x="0" y="0"/>
                </a:moveTo>
                <a:lnTo>
                  <a:pt x="7172569" y="0"/>
                </a:lnTo>
                <a:lnTo>
                  <a:pt x="7172569" y="3409255"/>
                </a:lnTo>
                <a:lnTo>
                  <a:pt x="0" y="3409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40" r="0" b="-16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1722" y="1311890"/>
            <a:ext cx="409505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Treći korak - spajanje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86828" y="9191625"/>
            <a:ext cx="89143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Lijevi podniz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9009" y="2694634"/>
            <a:ext cx="7285891" cy="5867399"/>
          </a:xfrm>
          <a:custGeom>
            <a:avLst/>
            <a:gdLst/>
            <a:ahLst/>
            <a:cxnLst/>
            <a:rect r="r" b="b" t="t" l="l"/>
            <a:pathLst>
              <a:path h="5867399" w="7285891">
                <a:moveTo>
                  <a:pt x="0" y="0"/>
                </a:moveTo>
                <a:lnTo>
                  <a:pt x="7285891" y="0"/>
                </a:lnTo>
                <a:lnTo>
                  <a:pt x="7285891" y="5867399"/>
                </a:lnTo>
                <a:lnTo>
                  <a:pt x="0" y="5867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1722" y="1311890"/>
            <a:ext cx="409505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Treći korak - spajanje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31778" y="9191625"/>
            <a:ext cx="89143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Lijevi podniz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7826" y="2939541"/>
            <a:ext cx="7282249" cy="3774744"/>
          </a:xfrm>
          <a:custGeom>
            <a:avLst/>
            <a:gdLst/>
            <a:ahLst/>
            <a:cxnLst/>
            <a:rect r="r" b="b" t="t" l="l"/>
            <a:pathLst>
              <a:path h="3774744" w="7282249">
                <a:moveTo>
                  <a:pt x="0" y="0"/>
                </a:moveTo>
                <a:lnTo>
                  <a:pt x="7282249" y="0"/>
                </a:lnTo>
                <a:lnTo>
                  <a:pt x="7282249" y="3774744"/>
                </a:lnTo>
                <a:lnTo>
                  <a:pt x="0" y="3774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1722" y="1311890"/>
            <a:ext cx="409505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Treći korak - spajanje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31778" y="9191625"/>
            <a:ext cx="89143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Desni podniz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6777" y="2816938"/>
            <a:ext cx="6943149" cy="5535754"/>
          </a:xfrm>
          <a:custGeom>
            <a:avLst/>
            <a:gdLst/>
            <a:ahLst/>
            <a:cxnLst/>
            <a:rect r="r" b="b" t="t" l="l"/>
            <a:pathLst>
              <a:path h="5535754" w="6943149">
                <a:moveTo>
                  <a:pt x="0" y="0"/>
                </a:moveTo>
                <a:lnTo>
                  <a:pt x="6943149" y="0"/>
                </a:lnTo>
                <a:lnTo>
                  <a:pt x="6943149" y="5535754"/>
                </a:lnTo>
                <a:lnTo>
                  <a:pt x="0" y="5535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1722" y="1311890"/>
            <a:ext cx="409505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Treći korak - spajanje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31778" y="9191625"/>
            <a:ext cx="89143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Desni podniz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7621" y="1028700"/>
            <a:ext cx="9538474" cy="8960601"/>
          </a:xfrm>
          <a:custGeom>
            <a:avLst/>
            <a:gdLst/>
            <a:ahLst/>
            <a:cxnLst/>
            <a:rect r="r" b="b" t="t" l="l"/>
            <a:pathLst>
              <a:path h="8960601" w="9538474">
                <a:moveTo>
                  <a:pt x="0" y="0"/>
                </a:moveTo>
                <a:lnTo>
                  <a:pt x="9538474" y="0"/>
                </a:lnTo>
                <a:lnTo>
                  <a:pt x="9538474" y="8960601"/>
                </a:lnTo>
                <a:lnTo>
                  <a:pt x="0" y="8960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50" t="0" r="-335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5011" y="525517"/>
            <a:ext cx="409505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Treći korak - spajanje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6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91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3919">
                  <a:moveTo>
                    <a:pt x="0" y="0"/>
                  </a:moveTo>
                  <a:lnTo>
                    <a:pt x="24383919" y="0"/>
                  </a:lnTo>
                  <a:lnTo>
                    <a:pt x="2438391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AutoShape 4" id="4"/>
          <p:cNvSpPr/>
          <p:nvPr/>
        </p:nvSpPr>
        <p:spPr>
          <a:xfrm rot="10575726">
            <a:off x="16090156" y="8871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575726">
            <a:off x="16090156" y="10694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575726">
            <a:off x="16090156" y="12517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57793" y="4831503"/>
            <a:ext cx="7774078" cy="4426797"/>
            <a:chOff x="0" y="0"/>
            <a:chExt cx="11216000" cy="63867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16005" cy="6386618"/>
            </a:xfrm>
            <a:custGeom>
              <a:avLst/>
              <a:gdLst/>
              <a:ahLst/>
              <a:cxnLst/>
              <a:rect r="r" b="b" t="t" l="l"/>
              <a:pathLst>
                <a:path h="6386618" w="11216005">
                  <a:moveTo>
                    <a:pt x="0" y="0"/>
                  </a:moveTo>
                  <a:lnTo>
                    <a:pt x="11216005" y="0"/>
                  </a:lnTo>
                  <a:lnTo>
                    <a:pt x="11216005" y="6386618"/>
                  </a:lnTo>
                  <a:lnTo>
                    <a:pt x="0" y="6386618"/>
                  </a:lnTo>
                  <a:close/>
                </a:path>
              </a:pathLst>
            </a:custGeom>
            <a:solidFill>
              <a:srgbClr val="2C293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1216000" cy="6462933"/>
            </a:xfrm>
            <a:prstGeom prst="rect">
              <a:avLst/>
            </a:prstGeom>
          </p:spPr>
          <p:txBody>
            <a:bodyPr anchor="t" rtlCol="false" tIns="46948" lIns="46948" bIns="46948" rIns="46948"/>
            <a:lstStyle/>
            <a:p>
              <a:pPr algn="l" marL="660078" indent="-330039" lvl="1">
                <a:lnSpc>
                  <a:spcPts val="4219"/>
                </a:lnSpc>
                <a:buFont typeface="Arial"/>
                <a:buChar char="•"/>
              </a:pP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P</a:t>
              </a: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oredi i zamjenjuje susjedne elemente ako nisu u pravom redoslijedu.</a:t>
              </a:r>
            </a:p>
            <a:p>
              <a:pPr algn="l" marL="660078" indent="-330039" lvl="1">
                <a:lnSpc>
                  <a:spcPts val="4219"/>
                </a:lnSpc>
                <a:buFont typeface="Arial"/>
                <a:buChar char="•"/>
              </a:pP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Najveći (ili najmanji) element „ispliva” na kraj nakon svake iteracije.</a:t>
              </a:r>
            </a:p>
            <a:p>
              <a:pPr algn="l" marL="660078" indent="-330039" lvl="1">
                <a:lnSpc>
                  <a:spcPts val="4219"/>
                </a:lnSpc>
                <a:buFont typeface="Arial"/>
                <a:buChar char="•"/>
              </a:pP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Sa svakom iteracijom pretraga se skraćuje za jedan element.</a:t>
              </a:r>
            </a:p>
            <a:p>
              <a:pPr algn="l" marL="660078" indent="-330039" lvl="1">
                <a:lnSpc>
                  <a:spcPts val="4219"/>
                </a:lnSpc>
                <a:buFont typeface="Arial"/>
                <a:buChar char="•"/>
              </a:pPr>
              <a:r>
                <a:rPr lang="en-US" sz="3057">
                  <a:solidFill>
                    <a:srgbClr val="E7E7E7"/>
                  </a:solidFill>
                  <a:latin typeface="Arimo"/>
                  <a:ea typeface="Arimo"/>
                  <a:cs typeface="Arimo"/>
                  <a:sym typeface="Arimo"/>
                </a:rPr>
                <a:t>Jednostavan za implementaciju, neefikasan za velike skupove podataka.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45219" y="748365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18" t="0" r="118" b="0"/>
          <a:stretch>
            <a:fillRect/>
          </a:stretch>
        </p:blipFill>
        <p:spPr>
          <a:xfrm flipH="false" flipV="false" rot="0">
            <a:off x="0" y="-3600"/>
            <a:ext cx="6260598" cy="582235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344020" y="661441"/>
            <a:ext cx="5827274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16"/>
              </a:lnSpc>
            </a:pPr>
            <a:r>
              <a:rPr lang="en-US" b="true" sz="10930">
                <a:solidFill>
                  <a:srgbClr val="94EE6B"/>
                </a:solidFill>
                <a:latin typeface="Arimo Bold"/>
                <a:ea typeface="Arimo Bold"/>
                <a:cs typeface="Arimo Bold"/>
                <a:sym typeface="Arimo Bold"/>
              </a:rPr>
              <a:t>BUBBLE SORT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94EE6B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1868737"/>
            <a:chOff x="0" y="0"/>
            <a:chExt cx="24384000" cy="2491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91612"/>
            </a:xfrm>
            <a:custGeom>
              <a:avLst/>
              <a:gdLst/>
              <a:ahLst/>
              <a:cxnLst/>
              <a:rect r="r" b="b" t="t" l="l"/>
              <a:pathLst>
                <a:path h="24916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91612"/>
                  </a:lnTo>
                  <a:lnTo>
                    <a:pt x="0" y="2491612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0078" y="788800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1883" y="3719141"/>
            <a:ext cx="5308288" cy="3288743"/>
          </a:xfrm>
          <a:custGeom>
            <a:avLst/>
            <a:gdLst/>
            <a:ahLst/>
            <a:cxnLst/>
            <a:rect r="r" b="b" t="t" l="l"/>
            <a:pathLst>
              <a:path h="3288743" w="5308288">
                <a:moveTo>
                  <a:pt x="0" y="0"/>
                </a:moveTo>
                <a:lnTo>
                  <a:pt x="5308288" y="0"/>
                </a:lnTo>
                <a:lnTo>
                  <a:pt x="5308288" y="3288743"/>
                </a:lnTo>
                <a:lnTo>
                  <a:pt x="0" y="3288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71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424" y="364031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E7E7E7"/>
                </a:solidFill>
                <a:latin typeface="Arimo Bold"/>
                <a:ea typeface="Arimo Bold"/>
                <a:cs typeface="Arimo Bold"/>
                <a:sym typeface="Arimo Bold"/>
              </a:rPr>
              <a:t>ANALIZA SLOŽENOSTI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9666" y="4007177"/>
            <a:ext cx="5830749" cy="222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ajbolji slučaj: O(n log n)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Najgori slučaj: O(n log n)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FD4A4A"/>
                </a:solidFill>
                <a:latin typeface="Arimo"/>
                <a:ea typeface="Arimo"/>
                <a:cs typeface="Arimo"/>
                <a:sym typeface="Arimo"/>
              </a:rPr>
              <a:t>Prosječni slučaj: O(n log n)</a:t>
            </a:r>
          </a:p>
          <a:p>
            <a:pPr algn="l">
              <a:lnSpc>
                <a:spcPts val="40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979499" y="7802275"/>
            <a:ext cx="7018539" cy="229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Merge </a:t>
            </a: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sort algoritam ima prostornu složenost O(n)</a:t>
            </a:r>
          </a:p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Nije in-place algoritam, zahtijeva dodatni memorijski prostor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850" y="2770858"/>
            <a:ext cx="4650750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C1FF72"/>
                </a:solidFill>
                <a:latin typeface="Arimo"/>
                <a:ea typeface="Arimo"/>
                <a:cs typeface="Arimo"/>
                <a:sym typeface="Arimo"/>
              </a:rPr>
              <a:t>PSEUDOKOD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4066" y="2770858"/>
            <a:ext cx="79494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F66C4"/>
                </a:solidFill>
                <a:latin typeface="Arimo"/>
                <a:ea typeface="Arimo"/>
                <a:cs typeface="Arimo"/>
                <a:sym typeface="Arimo"/>
              </a:rPr>
              <a:t>VREMENSKA SLOŽENOST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14066" y="6903109"/>
            <a:ext cx="80370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>
                <a:solidFill>
                  <a:srgbClr val="5CE1E6"/>
                </a:solidFill>
                <a:latin typeface="Arimo"/>
                <a:ea typeface="Arimo"/>
                <a:cs typeface="Arimo"/>
                <a:sym typeface="Arimo"/>
              </a:rPr>
              <a:t>PROSTORNA SLOŽENOST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45225" y="930768"/>
            <a:ext cx="27121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1325"/>
            <a:ext cx="18288000" cy="1819133"/>
            <a:chOff x="0" y="0"/>
            <a:chExt cx="24384000" cy="2425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25475"/>
            </a:xfrm>
            <a:custGeom>
              <a:avLst/>
              <a:gdLst/>
              <a:ahLst/>
              <a:cxnLst/>
              <a:rect r="r" b="b" t="t" l="l"/>
              <a:pathLst>
                <a:path h="2425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5475"/>
                  </a:lnTo>
                  <a:lnTo>
                    <a:pt x="0" y="242547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753323"/>
            <a:ext cx="8356766" cy="6197296"/>
          </a:xfrm>
          <a:custGeom>
            <a:avLst/>
            <a:gdLst/>
            <a:ahLst/>
            <a:cxnLst/>
            <a:rect r="r" b="b" t="t" l="l"/>
            <a:pathLst>
              <a:path h="6197296" w="8356766">
                <a:moveTo>
                  <a:pt x="0" y="0"/>
                </a:moveTo>
                <a:lnTo>
                  <a:pt x="8356766" y="0"/>
                </a:lnTo>
                <a:lnTo>
                  <a:pt x="8356766" y="6197296"/>
                </a:lnTo>
                <a:lnTo>
                  <a:pt x="0" y="6197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340812"/>
            <a:ext cx="152251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6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PARALELIZACIJA ALGORITMA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173988"/>
            <a:ext cx="9144000" cy="728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Prirodna paralelizacija – Merge sort se lako paralelizuje zbog svoje divide-and-conquer strukture.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Raspodjela posla po procesorima – Lista se dijeli i distribuira procesorima koji nezavisno sortiraju podliste.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Dvije faze komunikacije – Dijeljenje ide od glavnog procesora ka nižim nivoima, spajanje u suprotnom smjeru.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Računska složenost je O(n) – Kad se zanemari komunikacija, ukupan broj operacija je linearan u odnosu na broj elemenata.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Moguća neefikasnost – Neravnomjerno opterećenje procesora može dovesti do gubitka performansi.</a:t>
            </a:r>
          </a:p>
          <a:p>
            <a:pPr algn="ctr">
              <a:lnSpc>
                <a:spcPts val="386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1325"/>
            <a:ext cx="18288000" cy="1819133"/>
            <a:chOff x="0" y="0"/>
            <a:chExt cx="24384000" cy="2425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25475"/>
            </a:xfrm>
            <a:custGeom>
              <a:avLst/>
              <a:gdLst/>
              <a:ahLst/>
              <a:cxnLst/>
              <a:rect r="r" b="b" t="t" l="l"/>
              <a:pathLst>
                <a:path h="2425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5475"/>
                  </a:lnTo>
                  <a:lnTo>
                    <a:pt x="0" y="242547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32394" y="2323284"/>
            <a:ext cx="11223212" cy="7168827"/>
          </a:xfrm>
          <a:custGeom>
            <a:avLst/>
            <a:gdLst/>
            <a:ahLst/>
            <a:cxnLst/>
            <a:rect r="r" b="b" t="t" l="l"/>
            <a:pathLst>
              <a:path h="7168827" w="11223212">
                <a:moveTo>
                  <a:pt x="0" y="0"/>
                </a:moveTo>
                <a:lnTo>
                  <a:pt x="11223212" y="0"/>
                </a:lnTo>
                <a:lnTo>
                  <a:pt x="11223212" y="7168827"/>
                </a:lnTo>
                <a:lnTo>
                  <a:pt x="0" y="7168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340812"/>
            <a:ext cx="152251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6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PARALELIZACIJA ALGORITMA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9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2320800"/>
            <a:chOff x="0" y="0"/>
            <a:chExt cx="24384000" cy="309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3094355"/>
            </a:xfrm>
            <a:custGeom>
              <a:avLst/>
              <a:gdLst/>
              <a:ahLst/>
              <a:cxnLst/>
              <a:rect r="r" b="b" t="t" l="l"/>
              <a:pathLst>
                <a:path h="30943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094355"/>
                  </a:lnTo>
                  <a:lnTo>
                    <a:pt x="0" y="309435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48337" y="563617"/>
            <a:ext cx="6703347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16"/>
              </a:lnSpc>
            </a:pPr>
            <a:r>
              <a:rPr lang="en-US" sz="10930" b="true">
                <a:solidFill>
                  <a:srgbClr val="B6DAFF"/>
                </a:solidFill>
                <a:latin typeface="Arimo Bold"/>
                <a:ea typeface="Arimo Bold"/>
                <a:cs typeface="Arimo Bold"/>
                <a:sym typeface="Arimo Bold"/>
              </a:rPr>
              <a:t>QUICK </a:t>
            </a:r>
          </a:p>
          <a:p>
            <a:pPr algn="l">
              <a:lnSpc>
                <a:spcPts val="13116"/>
              </a:lnSpc>
            </a:pPr>
            <a:r>
              <a:rPr lang="en-US" b="true" sz="10930">
                <a:solidFill>
                  <a:srgbClr val="B6DAFF"/>
                </a:solidFill>
                <a:latin typeface="Arimo Bold"/>
                <a:ea typeface="Arimo Bold"/>
                <a:cs typeface="Arimo Bold"/>
                <a:sym typeface="Arimo Bold"/>
              </a:rPr>
              <a:t>SORT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0078" y="788800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47992" y="3788982"/>
            <a:ext cx="8104038" cy="631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Zasniva se na strategiji "Podijeli i osvoji" – koristi pivot da podijeli niz na manje dijelove.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Pivot određuje razdvajanje – elementi manji od pivota idu lijevo, veći desno.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Rekurzivno se primjenjuje na podnizove – svaki dio se ponovo sortira istim principom dok ne ostanu nizovi od jednog elementa.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Sortira in-place – ne koristi dodatni prostor za sortiranje.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Vrlo efikasan u praksi – brz i pogodan za rad sa velikim količinama podataka.</a:t>
            </a:r>
          </a:p>
          <a:p>
            <a:pPr algn="ctr">
              <a:lnSpc>
                <a:spcPts val="386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9553" y="4001959"/>
            <a:ext cx="10356272" cy="1943015"/>
          </a:xfrm>
          <a:custGeom>
            <a:avLst/>
            <a:gdLst/>
            <a:ahLst/>
            <a:cxnLst/>
            <a:rect r="r" b="b" t="t" l="l"/>
            <a:pathLst>
              <a:path h="1943015" w="10356272">
                <a:moveTo>
                  <a:pt x="0" y="0"/>
                </a:moveTo>
                <a:lnTo>
                  <a:pt x="10356272" y="0"/>
                </a:lnTo>
                <a:lnTo>
                  <a:pt x="10356272" y="1943016"/>
                </a:lnTo>
                <a:lnTo>
                  <a:pt x="0" y="1943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1894859" y="6367596"/>
            <a:ext cx="1972384" cy="560364"/>
          </a:xfrm>
          <a:custGeom>
            <a:avLst/>
            <a:gdLst/>
            <a:ahLst/>
            <a:cxnLst/>
            <a:rect r="r" b="b" t="t" l="l"/>
            <a:pathLst>
              <a:path h="560364" w="1972384">
                <a:moveTo>
                  <a:pt x="0" y="0"/>
                </a:moveTo>
                <a:lnTo>
                  <a:pt x="1972384" y="0"/>
                </a:lnTo>
                <a:lnTo>
                  <a:pt x="1972384" y="560364"/>
                </a:lnTo>
                <a:lnTo>
                  <a:pt x="0" y="560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6199" y="1141347"/>
            <a:ext cx="652670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Prvi korak - Odabir pivot elementa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69131" y="8107029"/>
            <a:ext cx="42238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pivot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8789" y="3943105"/>
            <a:ext cx="10840323" cy="1834012"/>
          </a:xfrm>
          <a:custGeom>
            <a:avLst/>
            <a:gdLst/>
            <a:ahLst/>
            <a:cxnLst/>
            <a:rect r="r" b="b" t="t" l="l"/>
            <a:pathLst>
              <a:path h="1834012" w="10840323">
                <a:moveTo>
                  <a:pt x="0" y="0"/>
                </a:moveTo>
                <a:lnTo>
                  <a:pt x="10840323" y="0"/>
                </a:lnTo>
                <a:lnTo>
                  <a:pt x="10840323" y="1834013"/>
                </a:lnTo>
                <a:lnTo>
                  <a:pt x="0" y="1834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92749" y="6752437"/>
            <a:ext cx="890250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Cilj - lijevo od pivota manji, desni veći elementi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8297" y="3449002"/>
            <a:ext cx="10757984" cy="2878897"/>
          </a:xfrm>
          <a:custGeom>
            <a:avLst/>
            <a:gdLst/>
            <a:ahLst/>
            <a:cxnLst/>
            <a:rect r="r" b="b" t="t" l="l"/>
            <a:pathLst>
              <a:path h="2878897" w="10757984">
                <a:moveTo>
                  <a:pt x="0" y="0"/>
                </a:moveTo>
                <a:lnTo>
                  <a:pt x="10757984" y="0"/>
                </a:lnTo>
                <a:lnTo>
                  <a:pt x="10757984" y="2878897"/>
                </a:lnTo>
                <a:lnTo>
                  <a:pt x="0" y="287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41993"/>
            <a:ext cx="10757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Drugi korak - Proces premještanja elemenata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"/>
                <a:ea typeface="Open Sans"/>
                <a:cs typeface="Open Sans"/>
                <a:sym typeface="Open Sans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8297" y="3449002"/>
            <a:ext cx="10757984" cy="2878897"/>
          </a:xfrm>
          <a:custGeom>
            <a:avLst/>
            <a:gdLst/>
            <a:ahLst/>
            <a:cxnLst/>
            <a:rect r="r" b="b" t="t" l="l"/>
            <a:pathLst>
              <a:path h="2878897" w="10757984">
                <a:moveTo>
                  <a:pt x="0" y="0"/>
                </a:moveTo>
                <a:lnTo>
                  <a:pt x="10757984" y="0"/>
                </a:lnTo>
                <a:lnTo>
                  <a:pt x="10757984" y="2878897"/>
                </a:lnTo>
                <a:lnTo>
                  <a:pt x="0" y="287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92236" y="6821544"/>
            <a:ext cx="11504045" cy="2967710"/>
          </a:xfrm>
          <a:custGeom>
            <a:avLst/>
            <a:gdLst/>
            <a:ahLst/>
            <a:cxnLst/>
            <a:rect r="r" b="b" t="t" l="l"/>
            <a:pathLst>
              <a:path h="2967710" w="11504045">
                <a:moveTo>
                  <a:pt x="0" y="0"/>
                </a:moveTo>
                <a:lnTo>
                  <a:pt x="11504045" y="0"/>
                </a:lnTo>
                <a:lnTo>
                  <a:pt x="11504045" y="2967710"/>
                </a:lnTo>
                <a:lnTo>
                  <a:pt x="0" y="296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41993"/>
            <a:ext cx="10757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drugi korak - Proces premještanja elemenata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"/>
                <a:ea typeface="Open Sans"/>
                <a:cs typeface="Open Sans"/>
                <a:sym typeface="Open Sans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5515" y="2697510"/>
            <a:ext cx="10612568" cy="6776700"/>
          </a:xfrm>
          <a:custGeom>
            <a:avLst/>
            <a:gdLst/>
            <a:ahLst/>
            <a:cxnLst/>
            <a:rect r="r" b="b" t="t" l="l"/>
            <a:pathLst>
              <a:path h="6776700" w="10612568">
                <a:moveTo>
                  <a:pt x="0" y="0"/>
                </a:moveTo>
                <a:lnTo>
                  <a:pt x="10612568" y="0"/>
                </a:lnTo>
                <a:lnTo>
                  <a:pt x="10612568" y="6776701"/>
                </a:lnTo>
                <a:lnTo>
                  <a:pt x="0" y="6776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16910"/>
            <a:ext cx="10757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drugi Proces premještanja elemenata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"/>
                <a:ea typeface="Open Sans"/>
                <a:cs typeface="Open Sans"/>
                <a:sym typeface="Open Sans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7892" y="3019642"/>
            <a:ext cx="11857710" cy="4956218"/>
          </a:xfrm>
          <a:custGeom>
            <a:avLst/>
            <a:gdLst/>
            <a:ahLst/>
            <a:cxnLst/>
            <a:rect r="r" b="b" t="t" l="l"/>
            <a:pathLst>
              <a:path h="4956218" w="11857710">
                <a:moveTo>
                  <a:pt x="0" y="0"/>
                </a:moveTo>
                <a:lnTo>
                  <a:pt x="11857709" y="0"/>
                </a:lnTo>
                <a:lnTo>
                  <a:pt x="11857709" y="4956219"/>
                </a:lnTo>
                <a:lnTo>
                  <a:pt x="0" y="495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16910"/>
            <a:ext cx="10757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Drugi korak - Proces premještanja elemenata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"/>
                <a:ea typeface="Open Sans"/>
                <a:cs typeface="Open Sans"/>
                <a:sym typeface="Open Sans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90046"/>
            <a:ext cx="6314563" cy="8468254"/>
          </a:xfrm>
          <a:custGeom>
            <a:avLst/>
            <a:gdLst/>
            <a:ahLst/>
            <a:cxnLst/>
            <a:rect r="r" b="b" t="t" l="l"/>
            <a:pathLst>
              <a:path h="8468254" w="6314563">
                <a:moveTo>
                  <a:pt x="0" y="0"/>
                </a:moveTo>
                <a:lnTo>
                  <a:pt x="6314563" y="0"/>
                </a:lnTo>
                <a:lnTo>
                  <a:pt x="6314563" y="8468254"/>
                </a:lnTo>
                <a:lnTo>
                  <a:pt x="0" y="8468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2159" y="790046"/>
            <a:ext cx="6423681" cy="7094367"/>
          </a:xfrm>
          <a:custGeom>
            <a:avLst/>
            <a:gdLst/>
            <a:ahLst/>
            <a:cxnLst/>
            <a:rect r="r" b="b" t="t" l="l"/>
            <a:pathLst>
              <a:path h="7094367" w="6423681">
                <a:moveTo>
                  <a:pt x="0" y="0"/>
                </a:moveTo>
                <a:lnTo>
                  <a:pt x="6423682" y="0"/>
                </a:lnTo>
                <a:lnTo>
                  <a:pt x="6423682" y="7094367"/>
                </a:lnTo>
                <a:lnTo>
                  <a:pt x="0" y="709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14940" y="790046"/>
            <a:ext cx="6273060" cy="5443444"/>
          </a:xfrm>
          <a:custGeom>
            <a:avLst/>
            <a:gdLst/>
            <a:ahLst/>
            <a:cxnLst/>
            <a:rect r="r" b="b" t="t" l="l"/>
            <a:pathLst>
              <a:path h="5443444" w="6273060">
                <a:moveTo>
                  <a:pt x="0" y="0"/>
                </a:moveTo>
                <a:lnTo>
                  <a:pt x="6273060" y="0"/>
                </a:lnTo>
                <a:lnTo>
                  <a:pt x="6273060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4940" y="5940774"/>
            <a:ext cx="6215880" cy="3922782"/>
          </a:xfrm>
          <a:custGeom>
            <a:avLst/>
            <a:gdLst/>
            <a:ahLst/>
            <a:cxnLst/>
            <a:rect r="r" b="b" t="t" l="l"/>
            <a:pathLst>
              <a:path h="3922782" w="6215880">
                <a:moveTo>
                  <a:pt x="0" y="0"/>
                </a:moveTo>
                <a:lnTo>
                  <a:pt x="6215880" y="0"/>
                </a:lnTo>
                <a:lnTo>
                  <a:pt x="6215880" y="3922782"/>
                </a:lnTo>
                <a:lnTo>
                  <a:pt x="0" y="3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81827" y="0"/>
            <a:ext cx="12048993" cy="10287000"/>
            <a:chOff x="0" y="0"/>
            <a:chExt cx="1866704" cy="1593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670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866704">
                  <a:moveTo>
                    <a:pt x="0" y="0"/>
                  </a:moveTo>
                  <a:lnTo>
                    <a:pt x="1866704" y="0"/>
                  </a:lnTo>
                  <a:lnTo>
                    <a:pt x="1866704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E3E9E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7892" y="3019642"/>
            <a:ext cx="11857710" cy="4956218"/>
          </a:xfrm>
          <a:custGeom>
            <a:avLst/>
            <a:gdLst/>
            <a:ahLst/>
            <a:cxnLst/>
            <a:rect r="r" b="b" t="t" l="l"/>
            <a:pathLst>
              <a:path h="4956218" w="11857710">
                <a:moveTo>
                  <a:pt x="0" y="0"/>
                </a:moveTo>
                <a:lnTo>
                  <a:pt x="11857709" y="0"/>
                </a:lnTo>
                <a:lnTo>
                  <a:pt x="11857709" y="4956219"/>
                </a:lnTo>
                <a:lnTo>
                  <a:pt x="0" y="495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16910"/>
            <a:ext cx="10757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Drugi korak - Proces premještanja elemenata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"/>
                <a:ea typeface="Open Sans"/>
                <a:cs typeface="Open Sans"/>
                <a:sym typeface="Open Sans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46737" y="3803073"/>
            <a:ext cx="11087684" cy="3474342"/>
          </a:xfrm>
          <a:custGeom>
            <a:avLst/>
            <a:gdLst/>
            <a:ahLst/>
            <a:cxnLst/>
            <a:rect r="r" b="b" t="t" l="l"/>
            <a:pathLst>
              <a:path h="3474342" w="11087684">
                <a:moveTo>
                  <a:pt x="0" y="0"/>
                </a:moveTo>
                <a:lnTo>
                  <a:pt x="11087683" y="0"/>
                </a:lnTo>
                <a:lnTo>
                  <a:pt x="11087683" y="3474342"/>
                </a:lnTo>
                <a:lnTo>
                  <a:pt x="0" y="3474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16910"/>
            <a:ext cx="10757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Drugi korak - Proces premještanja elemenata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00158" y="7550806"/>
            <a:ext cx="110876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zamjena mjesta pivot elementu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"/>
                <a:ea typeface="Open Sans"/>
                <a:cs typeface="Open Sans"/>
                <a:sym typeface="Open Sans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0369" y="2149263"/>
            <a:ext cx="13287262" cy="6825648"/>
          </a:xfrm>
          <a:custGeom>
            <a:avLst/>
            <a:gdLst/>
            <a:ahLst/>
            <a:cxnLst/>
            <a:rect r="r" b="b" t="t" l="l"/>
            <a:pathLst>
              <a:path h="6825648" w="13287262">
                <a:moveTo>
                  <a:pt x="0" y="0"/>
                </a:moveTo>
                <a:lnTo>
                  <a:pt x="13287262" y="0"/>
                </a:lnTo>
                <a:lnTo>
                  <a:pt x="13287262" y="6825649"/>
                </a:lnTo>
                <a:lnTo>
                  <a:pt x="0" y="6825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16910"/>
            <a:ext cx="10757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Treći korak – podjela podnizova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6518" y="9191625"/>
            <a:ext cx="87549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Biranje pivot elementa za desni i lijevi podniz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"/>
                <a:ea typeface="Open Sans"/>
                <a:cs typeface="Open Sans"/>
                <a:sym typeface="Open Sans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49296" y="2612899"/>
            <a:ext cx="13318953" cy="5061202"/>
          </a:xfrm>
          <a:custGeom>
            <a:avLst/>
            <a:gdLst/>
            <a:ahLst/>
            <a:cxnLst/>
            <a:rect r="r" b="b" t="t" l="l"/>
            <a:pathLst>
              <a:path h="5061202" w="13318953">
                <a:moveTo>
                  <a:pt x="0" y="0"/>
                </a:moveTo>
                <a:lnTo>
                  <a:pt x="13318953" y="0"/>
                </a:lnTo>
                <a:lnTo>
                  <a:pt x="13318953" y="5061202"/>
                </a:lnTo>
                <a:lnTo>
                  <a:pt x="0" y="506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16910"/>
            <a:ext cx="10757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Treći korak – podjela podnizova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94598" y="8677910"/>
            <a:ext cx="70988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Rekurzivno sortiranje lijevog podniza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"/>
                <a:ea typeface="Open Sans"/>
                <a:cs typeface="Open Sans"/>
                <a:sym typeface="Open Sans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3263" y="189829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21536" y="2113350"/>
            <a:ext cx="12844928" cy="6888093"/>
          </a:xfrm>
          <a:custGeom>
            <a:avLst/>
            <a:gdLst/>
            <a:ahLst/>
            <a:cxnLst/>
            <a:rect r="r" b="b" t="t" l="l"/>
            <a:pathLst>
              <a:path h="6888093" w="12844928">
                <a:moveTo>
                  <a:pt x="0" y="0"/>
                </a:moveTo>
                <a:lnTo>
                  <a:pt x="12844928" y="0"/>
                </a:lnTo>
                <a:lnTo>
                  <a:pt x="12844928" y="6888092"/>
                </a:lnTo>
                <a:lnTo>
                  <a:pt x="0" y="6888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16910"/>
            <a:ext cx="107579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Treći korak – podjela podnizova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17108" y="9191625"/>
            <a:ext cx="72537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0E2A4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Rekurzivno sortiranje desnog podniza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A47"/>
                </a:solidFill>
                <a:latin typeface="Open Sans"/>
                <a:ea typeface="Open Sans"/>
                <a:cs typeface="Open Sans"/>
                <a:sym typeface="Open Sans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1868737"/>
            <a:chOff x="0" y="0"/>
            <a:chExt cx="24384000" cy="2491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91612"/>
            </a:xfrm>
            <a:custGeom>
              <a:avLst/>
              <a:gdLst/>
              <a:ahLst/>
              <a:cxnLst/>
              <a:rect r="r" b="b" t="t" l="l"/>
              <a:pathLst>
                <a:path h="24916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91612"/>
                  </a:lnTo>
                  <a:lnTo>
                    <a:pt x="0" y="2491612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0078" y="788800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0850" y="3440890"/>
            <a:ext cx="7392444" cy="4295466"/>
          </a:xfrm>
          <a:custGeom>
            <a:avLst/>
            <a:gdLst/>
            <a:ahLst/>
            <a:cxnLst/>
            <a:rect r="r" b="b" t="t" l="l"/>
            <a:pathLst>
              <a:path h="4295466" w="7392444">
                <a:moveTo>
                  <a:pt x="0" y="0"/>
                </a:moveTo>
                <a:lnTo>
                  <a:pt x="7392444" y="0"/>
                </a:lnTo>
                <a:lnTo>
                  <a:pt x="7392444" y="4295466"/>
                </a:lnTo>
                <a:lnTo>
                  <a:pt x="0" y="4295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424" y="364031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E7E7E7"/>
                </a:solidFill>
                <a:latin typeface="Arimo Bold"/>
                <a:ea typeface="Arimo Bold"/>
                <a:cs typeface="Arimo Bold"/>
                <a:sym typeface="Arimo Bold"/>
              </a:rPr>
              <a:t>ANALIZA SLOŽENOSTI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9666" y="4007177"/>
            <a:ext cx="5830749" cy="222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ajbolji slučaj: O(n log n)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Najgori slučaj:  O(n²)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FD4A4A"/>
                </a:solidFill>
                <a:latin typeface="Arimo"/>
                <a:ea typeface="Arimo"/>
                <a:cs typeface="Arimo"/>
                <a:sym typeface="Arimo"/>
              </a:rPr>
              <a:t>Prosječni slučaj: O(n log n)</a:t>
            </a:r>
          </a:p>
          <a:p>
            <a:pPr algn="l">
              <a:lnSpc>
                <a:spcPts val="40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7802275"/>
            <a:ext cx="7018539" cy="229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Najbolji i prosječan slučaj - O(log n), najgori - O(n)</a:t>
            </a:r>
          </a:p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In-place algoritam, memorijski veoma efikasan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1622" y="2406622"/>
            <a:ext cx="4650750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FFF99"/>
                </a:solidFill>
                <a:latin typeface="Arimo"/>
                <a:ea typeface="Arimo"/>
                <a:cs typeface="Arimo"/>
                <a:sym typeface="Arimo"/>
              </a:rPr>
              <a:t>PSEUDOKOD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4066" y="2770858"/>
            <a:ext cx="79494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F3131"/>
                </a:solidFill>
                <a:latin typeface="Arimo"/>
                <a:ea typeface="Arimo"/>
                <a:cs typeface="Arimo"/>
                <a:sym typeface="Arimo"/>
              </a:rPr>
              <a:t>VREMENSKA SLOŽENOST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14066" y="6903109"/>
            <a:ext cx="80370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>
                <a:solidFill>
                  <a:srgbClr val="94EE6B"/>
                </a:solidFill>
                <a:latin typeface="Arimo"/>
                <a:ea typeface="Arimo"/>
                <a:cs typeface="Arimo"/>
                <a:sym typeface="Arimo"/>
              </a:rPr>
              <a:t>PROSTORNA SLOŽENOST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45225" y="930768"/>
            <a:ext cx="27121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1325"/>
            <a:ext cx="18288000" cy="1819133"/>
            <a:chOff x="0" y="0"/>
            <a:chExt cx="24384000" cy="2425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25475"/>
            </a:xfrm>
            <a:custGeom>
              <a:avLst/>
              <a:gdLst/>
              <a:ahLst/>
              <a:cxnLst/>
              <a:rect r="r" b="b" t="t" l="l"/>
              <a:pathLst>
                <a:path h="2425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5475"/>
                  </a:lnTo>
                  <a:lnTo>
                    <a:pt x="0" y="242547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340812"/>
            <a:ext cx="152251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6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PARALELIZACIJA ALGORITMA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48359"/>
            <a:ext cx="16242935" cy="486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Rekurzivnost i paralelizacija: Quick sort se može paralelizovati dijeljenjem niza na dvije podliste, ali početna sekvencijalna podjela ograničava brzinu.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Složenost: Teorijska složenost ostaje O(n log n) u prosjeku, O(n²) u najgorem slučaju, uz dobar izbor pivota.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Speedup: Paralelizacija može smanjiti vrijeme, ali zbog sekvencijalne početne podjele i troškova upravljanja nitima, speedup nije linearan.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Prednosti: Efikasan za velike datasetove, bolji od Merge sorta u realnim aplikacijama, jednostavno implementira fork-join model.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Mane: Potrebno je pažljivo upravljati brojem niti, loš pivot smanjuje efikasnost, dijeljenje podataka može uzrokovati probleme s memorijom.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1325"/>
            <a:ext cx="18288000" cy="1819133"/>
            <a:chOff x="0" y="0"/>
            <a:chExt cx="24384000" cy="2425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25475"/>
            </a:xfrm>
            <a:custGeom>
              <a:avLst/>
              <a:gdLst/>
              <a:ahLst/>
              <a:cxnLst/>
              <a:rect r="r" b="b" t="t" l="l"/>
              <a:pathLst>
                <a:path h="2425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5475"/>
                  </a:lnTo>
                  <a:lnTo>
                    <a:pt x="0" y="242547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2120" y="2830090"/>
            <a:ext cx="11010340" cy="5590341"/>
          </a:xfrm>
          <a:custGeom>
            <a:avLst/>
            <a:gdLst/>
            <a:ahLst/>
            <a:cxnLst/>
            <a:rect r="r" b="b" t="t" l="l"/>
            <a:pathLst>
              <a:path h="5590341" w="11010340">
                <a:moveTo>
                  <a:pt x="0" y="0"/>
                </a:moveTo>
                <a:lnTo>
                  <a:pt x="11010339" y="0"/>
                </a:lnTo>
                <a:lnTo>
                  <a:pt x="11010339" y="5590341"/>
                </a:lnTo>
                <a:lnTo>
                  <a:pt x="0" y="5590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340812"/>
            <a:ext cx="152251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6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PARALELIZACIJA ALGORITMA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5875" y="8925687"/>
            <a:ext cx="7222828" cy="58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i="true">
                <a:solidFill>
                  <a:srgbClr val="E3E7EA"/>
                </a:solidFill>
                <a:latin typeface="Arimo Italics"/>
                <a:ea typeface="Arimo Italics"/>
                <a:cs typeface="Arimo Italics"/>
                <a:sym typeface="Arimo Italics"/>
              </a:rPr>
              <a:t>Quick sort - stablo alociranja procesa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1325"/>
            <a:ext cx="18288000" cy="1819133"/>
            <a:chOff x="0" y="0"/>
            <a:chExt cx="24384000" cy="2425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25475"/>
            </a:xfrm>
            <a:custGeom>
              <a:avLst/>
              <a:gdLst/>
              <a:ahLst/>
              <a:cxnLst/>
              <a:rect r="r" b="b" t="t" l="l"/>
              <a:pathLst>
                <a:path h="2425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5475"/>
                  </a:lnTo>
                  <a:lnTo>
                    <a:pt x="0" y="242547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61032" y="2621963"/>
            <a:ext cx="10965936" cy="5043074"/>
          </a:xfrm>
          <a:custGeom>
            <a:avLst/>
            <a:gdLst/>
            <a:ahLst/>
            <a:cxnLst/>
            <a:rect r="r" b="b" t="t" l="l"/>
            <a:pathLst>
              <a:path h="5043074" w="10965936">
                <a:moveTo>
                  <a:pt x="0" y="0"/>
                </a:moveTo>
                <a:lnTo>
                  <a:pt x="10965936" y="0"/>
                </a:lnTo>
                <a:lnTo>
                  <a:pt x="10965936" y="5043074"/>
                </a:lnTo>
                <a:lnTo>
                  <a:pt x="0" y="5043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340812"/>
            <a:ext cx="152251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6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PARALELIZACIJA ALGORITMA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24488" y="8245555"/>
            <a:ext cx="7439025" cy="58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i="true">
                <a:solidFill>
                  <a:srgbClr val="E3E7EA"/>
                </a:solidFill>
                <a:latin typeface="Arimo Italics"/>
                <a:ea typeface="Arimo Italics"/>
                <a:cs typeface="Arimo Italics"/>
                <a:sym typeface="Arimo Italics"/>
              </a:rPr>
              <a:t> </a:t>
            </a:r>
            <a:r>
              <a:rPr lang="en-US" sz="3399" i="true">
                <a:solidFill>
                  <a:srgbClr val="E3E7EA"/>
                </a:solidFill>
                <a:latin typeface="Arimo Italics"/>
                <a:ea typeface="Arimo Italics"/>
                <a:cs typeface="Arimo Italics"/>
                <a:sym typeface="Arimo Italics"/>
              </a:rPr>
              <a:t>Quick sort – alociranje pivot elementa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9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2320800"/>
            <a:chOff x="0" y="0"/>
            <a:chExt cx="24384000" cy="309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3094355"/>
            </a:xfrm>
            <a:custGeom>
              <a:avLst/>
              <a:gdLst/>
              <a:ahLst/>
              <a:cxnLst/>
              <a:rect r="r" b="b" t="t" l="l"/>
              <a:pathLst>
                <a:path h="30943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094355"/>
                  </a:lnTo>
                  <a:lnTo>
                    <a:pt x="0" y="309435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31584" y="1109175"/>
            <a:ext cx="9579312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16"/>
              </a:lnSpc>
            </a:pPr>
            <a:r>
              <a:rPr lang="en-US" b="true" sz="10930">
                <a:solidFill>
                  <a:srgbClr val="E81A81"/>
                </a:solidFill>
                <a:latin typeface="Arimo Bold"/>
                <a:ea typeface="Arimo Bold"/>
                <a:cs typeface="Arimo Bold"/>
                <a:sym typeface="Arimo Bold"/>
              </a:rPr>
              <a:t>HEAP SORT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0078" y="788800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16648" y="3912108"/>
            <a:ext cx="9062926" cy="5346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H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s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rt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k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st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mak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-heap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–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otp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uno b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narn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s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ablo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g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je je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odi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tel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j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v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ć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il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jed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na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k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od poto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ma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ka.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že se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f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kasn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re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dst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av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iti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u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obično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izu koris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eć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 ma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tematičk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 od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nos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zmeđu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eksa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lijevo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dijet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: 2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+1,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desno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ije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2i+2,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odi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lj: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⌊(i-1)/2⌋).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Algorit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m: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Heap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s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ort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p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vo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va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ra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z u mak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-heap, za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tim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ukla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ja najveć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ele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ent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i prilag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đava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pr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eosta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li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niz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 u heap.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ogodan za rad sa velikim količinama podatak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a u sistemima s ograničenim resursim</a:t>
            </a:r>
            <a:r>
              <a:rPr lang="en-US" sz="2799">
                <a:solidFill>
                  <a:srgbClr val="E3E9ED"/>
                </a:solidFill>
                <a:latin typeface="Arimo"/>
                <a:ea typeface="Arimo"/>
                <a:cs typeface="Arimo"/>
                <a:sym typeface="Arimo"/>
              </a:rPr>
              <a:t>a.</a:t>
            </a:r>
          </a:p>
          <a:p>
            <a:pPr algn="l">
              <a:lnSpc>
                <a:spcPts val="386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90046"/>
            <a:ext cx="6314563" cy="8468254"/>
          </a:xfrm>
          <a:custGeom>
            <a:avLst/>
            <a:gdLst/>
            <a:ahLst/>
            <a:cxnLst/>
            <a:rect r="r" b="b" t="t" l="l"/>
            <a:pathLst>
              <a:path h="8468254" w="6314563">
                <a:moveTo>
                  <a:pt x="0" y="0"/>
                </a:moveTo>
                <a:lnTo>
                  <a:pt x="6314563" y="0"/>
                </a:lnTo>
                <a:lnTo>
                  <a:pt x="6314563" y="8468254"/>
                </a:lnTo>
                <a:lnTo>
                  <a:pt x="0" y="8468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2159" y="790046"/>
            <a:ext cx="6423681" cy="7094367"/>
          </a:xfrm>
          <a:custGeom>
            <a:avLst/>
            <a:gdLst/>
            <a:ahLst/>
            <a:cxnLst/>
            <a:rect r="r" b="b" t="t" l="l"/>
            <a:pathLst>
              <a:path h="7094367" w="6423681">
                <a:moveTo>
                  <a:pt x="0" y="0"/>
                </a:moveTo>
                <a:lnTo>
                  <a:pt x="6423682" y="0"/>
                </a:lnTo>
                <a:lnTo>
                  <a:pt x="6423682" y="7094367"/>
                </a:lnTo>
                <a:lnTo>
                  <a:pt x="0" y="709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14940" y="790046"/>
            <a:ext cx="6273060" cy="5443444"/>
          </a:xfrm>
          <a:custGeom>
            <a:avLst/>
            <a:gdLst/>
            <a:ahLst/>
            <a:cxnLst/>
            <a:rect r="r" b="b" t="t" l="l"/>
            <a:pathLst>
              <a:path h="5443444" w="6273060">
                <a:moveTo>
                  <a:pt x="0" y="0"/>
                </a:moveTo>
                <a:lnTo>
                  <a:pt x="6273060" y="0"/>
                </a:lnTo>
                <a:lnTo>
                  <a:pt x="6273060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4940" y="5940774"/>
            <a:ext cx="6215880" cy="3922782"/>
          </a:xfrm>
          <a:custGeom>
            <a:avLst/>
            <a:gdLst/>
            <a:ahLst/>
            <a:cxnLst/>
            <a:rect r="r" b="b" t="t" l="l"/>
            <a:pathLst>
              <a:path h="3922782" w="6215880">
                <a:moveTo>
                  <a:pt x="0" y="0"/>
                </a:moveTo>
                <a:lnTo>
                  <a:pt x="6215880" y="0"/>
                </a:lnTo>
                <a:lnTo>
                  <a:pt x="6215880" y="3922782"/>
                </a:lnTo>
                <a:lnTo>
                  <a:pt x="0" y="3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55841" y="0"/>
            <a:ext cx="5874979" cy="9863556"/>
            <a:chOff x="0" y="0"/>
            <a:chExt cx="910188" cy="15281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0188" cy="1528123"/>
            </a:xfrm>
            <a:custGeom>
              <a:avLst/>
              <a:gdLst/>
              <a:ahLst/>
              <a:cxnLst/>
              <a:rect r="r" b="b" t="t" l="l"/>
              <a:pathLst>
                <a:path h="1528123" w="910188">
                  <a:moveTo>
                    <a:pt x="0" y="0"/>
                  </a:moveTo>
                  <a:lnTo>
                    <a:pt x="910188" y="0"/>
                  </a:lnTo>
                  <a:lnTo>
                    <a:pt x="910188" y="1528123"/>
                  </a:lnTo>
                  <a:lnTo>
                    <a:pt x="0" y="1528123"/>
                  </a:lnTo>
                  <a:close/>
                </a:path>
              </a:pathLst>
            </a:custGeom>
            <a:solidFill>
              <a:srgbClr val="E3E9E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  <p:transition spd="fast">
    <p:fade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9459" y="1433037"/>
            <a:ext cx="12006678" cy="7420926"/>
          </a:xfrm>
          <a:custGeom>
            <a:avLst/>
            <a:gdLst/>
            <a:ahLst/>
            <a:cxnLst/>
            <a:rect r="r" b="b" t="t" l="l"/>
            <a:pathLst>
              <a:path h="7420926" w="12006678">
                <a:moveTo>
                  <a:pt x="0" y="0"/>
                </a:moveTo>
                <a:lnTo>
                  <a:pt x="12006679" y="0"/>
                </a:lnTo>
                <a:lnTo>
                  <a:pt x="12006679" y="7420926"/>
                </a:lnTo>
                <a:lnTo>
                  <a:pt x="0" y="742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47769" y="9239250"/>
            <a:ext cx="623937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 Implementacija heapify funkcije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60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370" y="1691616"/>
            <a:ext cx="9027918" cy="6128541"/>
          </a:xfrm>
          <a:custGeom>
            <a:avLst/>
            <a:gdLst/>
            <a:ahLst/>
            <a:cxnLst/>
            <a:rect r="r" b="b" t="t" l="l"/>
            <a:pathLst>
              <a:path h="6128541" w="9027918">
                <a:moveTo>
                  <a:pt x="0" y="0"/>
                </a:moveTo>
                <a:lnTo>
                  <a:pt x="9027918" y="0"/>
                </a:lnTo>
                <a:lnTo>
                  <a:pt x="9027918" y="6128541"/>
                </a:lnTo>
                <a:lnTo>
                  <a:pt x="0" y="6128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08592" y="1691616"/>
            <a:ext cx="5343037" cy="6292044"/>
          </a:xfrm>
          <a:custGeom>
            <a:avLst/>
            <a:gdLst/>
            <a:ahLst/>
            <a:cxnLst/>
            <a:rect r="r" b="b" t="t" l="l"/>
            <a:pathLst>
              <a:path h="6292044" w="5343037">
                <a:moveTo>
                  <a:pt x="0" y="0"/>
                </a:moveTo>
                <a:lnTo>
                  <a:pt x="5343038" y="0"/>
                </a:lnTo>
                <a:lnTo>
                  <a:pt x="5343038" y="6292044"/>
                </a:lnTo>
                <a:lnTo>
                  <a:pt x="0" y="6292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3118" y="8982075"/>
            <a:ext cx="561518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primjeri rada heapify funkcije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8568" y="621510"/>
            <a:ext cx="7205564" cy="9444975"/>
          </a:xfrm>
          <a:custGeom>
            <a:avLst/>
            <a:gdLst/>
            <a:ahLst/>
            <a:cxnLst/>
            <a:rect r="r" b="b" t="t" l="l"/>
            <a:pathLst>
              <a:path h="9444975" w="7205564">
                <a:moveTo>
                  <a:pt x="0" y="0"/>
                </a:moveTo>
                <a:lnTo>
                  <a:pt x="7205564" y="0"/>
                </a:lnTo>
                <a:lnTo>
                  <a:pt x="7205564" y="9444975"/>
                </a:lnTo>
                <a:lnTo>
                  <a:pt x="0" y="9444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08977" y="2743987"/>
            <a:ext cx="655032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Primjer heapify funkcije i rekurzije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3837" y="1009650"/>
            <a:ext cx="73186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– rad Heap sort algoritma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5312" y="3633827"/>
            <a:ext cx="17259300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Swap (zamjena): Najveći element (na vrhu) se zamjenjuje sa posljednjim elementom u nizu. Na taj način najveći element dolazi na svoje konačno mjesto u sortiranom nizu, na samom kraju. </a:t>
            </a:r>
          </a:p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Remove (uklanjanje): Nakon zamjene, veličina heap-a se smanjuje za 1, jer je najveći element već sortiran i više nije dio heap-a. </a:t>
            </a:r>
          </a:p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Heapify: Korijenski element (koji je zamijenjen manjim) možda više ne zadovoljava heap svojstvo, pa se poziva funkcija heapify da se obnovi Max-heap struktura u preostalom dijelu niza.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63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3837" y="1009650"/>
            <a:ext cx="73186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– rad Heap sort algoritma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5312" y="3633827"/>
            <a:ext cx="17259300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Swap (zamjena): Najveći element (na vrhu) se zamjenjuje sa posljednjim elementom u nizu. Na taj način najveći element dolazi na svoje konačno mjesto u sortiranom nizu, na samom kraju. </a:t>
            </a:r>
          </a:p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Remove (uklanjanje): Nakon zamjene, veličina heap-a se smanjuje za 1, jer je najveći element već sortiran i više nije dio heap-a. </a:t>
            </a:r>
          </a:p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Heapify: Korijenski element (koji je zamijenjen manjim) možda više ne zadovoljava heap svojstvo, pa se poziva funkcija heapify da se obnovi Max-heap struktura u preostalom dijelu niza.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3837" y="8724900"/>
            <a:ext cx="16230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FF3131"/>
                </a:solidFill>
                <a:latin typeface="Arimo Italics"/>
                <a:ea typeface="Arimo Italics"/>
                <a:cs typeface="Arimo Italics"/>
                <a:sym typeface="Arimo Italics"/>
              </a:rPr>
              <a:t>Ova tri koraka se ponavljaju sve dok svi elementi ne budu sortirani – tj. dok heap ne postane prazan.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64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88037" y="1838715"/>
            <a:ext cx="7493395" cy="7901345"/>
          </a:xfrm>
          <a:custGeom>
            <a:avLst/>
            <a:gdLst/>
            <a:ahLst/>
            <a:cxnLst/>
            <a:rect r="r" b="b" t="t" l="l"/>
            <a:pathLst>
              <a:path h="7901345" w="7493395">
                <a:moveTo>
                  <a:pt x="0" y="0"/>
                </a:moveTo>
                <a:lnTo>
                  <a:pt x="7493395" y="0"/>
                </a:lnTo>
                <a:lnTo>
                  <a:pt x="7493395" y="7901345"/>
                </a:lnTo>
                <a:lnTo>
                  <a:pt x="0" y="7901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3555"/>
            <a:ext cx="73186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– rad Heap sort algoritma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5740" y="1935146"/>
            <a:ext cx="6939887" cy="7323154"/>
          </a:xfrm>
          <a:custGeom>
            <a:avLst/>
            <a:gdLst/>
            <a:ahLst/>
            <a:cxnLst/>
            <a:rect r="r" b="b" t="t" l="l"/>
            <a:pathLst>
              <a:path h="7323154" w="6939887">
                <a:moveTo>
                  <a:pt x="0" y="0"/>
                </a:moveTo>
                <a:lnTo>
                  <a:pt x="6939887" y="0"/>
                </a:lnTo>
                <a:lnTo>
                  <a:pt x="6939887" y="7323154"/>
                </a:lnTo>
                <a:lnTo>
                  <a:pt x="0" y="7323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3555"/>
            <a:ext cx="73186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– rad Heap sort algoritma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66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5740" y="1935146"/>
            <a:ext cx="6939887" cy="7323154"/>
          </a:xfrm>
          <a:custGeom>
            <a:avLst/>
            <a:gdLst/>
            <a:ahLst/>
            <a:cxnLst/>
            <a:rect r="r" b="b" t="t" l="l"/>
            <a:pathLst>
              <a:path h="7323154" w="6939887">
                <a:moveTo>
                  <a:pt x="0" y="0"/>
                </a:moveTo>
                <a:lnTo>
                  <a:pt x="6939887" y="0"/>
                </a:lnTo>
                <a:lnTo>
                  <a:pt x="6939887" y="7323154"/>
                </a:lnTo>
                <a:lnTo>
                  <a:pt x="0" y="7323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63353" y="1935146"/>
            <a:ext cx="7271917" cy="7242830"/>
          </a:xfrm>
          <a:custGeom>
            <a:avLst/>
            <a:gdLst/>
            <a:ahLst/>
            <a:cxnLst/>
            <a:rect r="r" b="b" t="t" l="l"/>
            <a:pathLst>
              <a:path h="7242830" w="7271917">
                <a:moveTo>
                  <a:pt x="0" y="0"/>
                </a:moveTo>
                <a:lnTo>
                  <a:pt x="7271917" y="0"/>
                </a:lnTo>
                <a:lnTo>
                  <a:pt x="7271917" y="7242829"/>
                </a:lnTo>
                <a:lnTo>
                  <a:pt x="0" y="7242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3555"/>
            <a:ext cx="73186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– rad Heap sort algoritma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67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4355" y="1886945"/>
            <a:ext cx="8645206" cy="7371355"/>
          </a:xfrm>
          <a:custGeom>
            <a:avLst/>
            <a:gdLst/>
            <a:ahLst/>
            <a:cxnLst/>
            <a:rect r="r" b="b" t="t" l="l"/>
            <a:pathLst>
              <a:path h="7371355" w="8645206">
                <a:moveTo>
                  <a:pt x="0" y="0"/>
                </a:moveTo>
                <a:lnTo>
                  <a:pt x="8645206" y="0"/>
                </a:lnTo>
                <a:lnTo>
                  <a:pt x="8645206" y="7371355"/>
                </a:lnTo>
                <a:lnTo>
                  <a:pt x="0" y="7371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3555"/>
            <a:ext cx="73186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Drugi korak – rad Heap sort algoritma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54936" y="8724900"/>
            <a:ext cx="256708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 i="true">
                <a:solidFill>
                  <a:srgbClr val="213B55"/>
                </a:solidFill>
                <a:latin typeface="Arimo Italics"/>
                <a:ea typeface="Arimo Italics"/>
                <a:cs typeface="Arimo Italics"/>
                <a:sym typeface="Arimo Italics"/>
              </a:rPr>
              <a:t> Kraj primjera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13B55"/>
                </a:solidFill>
                <a:latin typeface="Open Sans"/>
                <a:ea typeface="Open Sans"/>
                <a:cs typeface="Open Sans"/>
                <a:sym typeface="Open Sans"/>
              </a:rPr>
              <a:t>68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1868737"/>
            <a:chOff x="0" y="0"/>
            <a:chExt cx="24384000" cy="2491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91612"/>
            </a:xfrm>
            <a:custGeom>
              <a:avLst/>
              <a:gdLst/>
              <a:ahLst/>
              <a:cxnLst/>
              <a:rect r="r" b="b" t="t" l="l"/>
              <a:pathLst>
                <a:path h="24916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91612"/>
                  </a:lnTo>
                  <a:lnTo>
                    <a:pt x="0" y="2491612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0078" y="788800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312" y="3910935"/>
            <a:ext cx="8805687" cy="2591747"/>
          </a:xfrm>
          <a:custGeom>
            <a:avLst/>
            <a:gdLst/>
            <a:ahLst/>
            <a:cxnLst/>
            <a:rect r="r" b="b" t="t" l="l"/>
            <a:pathLst>
              <a:path h="2591747" w="8805687">
                <a:moveTo>
                  <a:pt x="0" y="0"/>
                </a:moveTo>
                <a:lnTo>
                  <a:pt x="8805687" y="0"/>
                </a:lnTo>
                <a:lnTo>
                  <a:pt x="8805687" y="2591747"/>
                </a:lnTo>
                <a:lnTo>
                  <a:pt x="0" y="2591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618" b="-765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424" y="364031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E7E7E7"/>
                </a:solidFill>
                <a:latin typeface="Arimo Bold"/>
                <a:ea typeface="Arimo Bold"/>
                <a:cs typeface="Arimo Bold"/>
                <a:sym typeface="Arimo Bold"/>
              </a:rPr>
              <a:t>ANALIZA SLOŽENOSTI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3394" y="4278146"/>
            <a:ext cx="5830749" cy="222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ajbolji slučaj: O(n log n)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Najgori slučaj:  O(n log n)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FD4A4A"/>
                </a:solidFill>
                <a:latin typeface="Arimo"/>
                <a:ea typeface="Arimo"/>
                <a:cs typeface="Arimo"/>
                <a:sym typeface="Arimo"/>
              </a:rPr>
              <a:t>Prosječni slučaj: O(n log n)</a:t>
            </a:r>
          </a:p>
          <a:p>
            <a:pPr algn="l">
              <a:lnSpc>
                <a:spcPts val="40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002353" y="7802275"/>
            <a:ext cx="9285647" cy="229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Heap sort ima prostornu složenost O(1)</a:t>
            </a:r>
          </a:p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Pogodan za sisteme sa pograničenim memorijskim resursima</a:t>
            </a:r>
          </a:p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Nije stabilan algoritam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1622" y="2406622"/>
            <a:ext cx="4650750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FFF99"/>
                </a:solidFill>
                <a:latin typeface="Arimo"/>
                <a:ea typeface="Arimo"/>
                <a:cs typeface="Arimo"/>
                <a:sym typeface="Arimo"/>
              </a:rPr>
              <a:t>PSEUDOKOD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4066" y="2770858"/>
            <a:ext cx="79494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EC7955"/>
                </a:solidFill>
                <a:latin typeface="Arimo"/>
                <a:ea typeface="Arimo"/>
                <a:cs typeface="Arimo"/>
                <a:sym typeface="Arimo"/>
              </a:rPr>
              <a:t>VREMENSKA SLOŽENOST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14066" y="6903109"/>
            <a:ext cx="80370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>
                <a:solidFill>
                  <a:srgbClr val="FFFF99"/>
                </a:solidFill>
                <a:latin typeface="Arimo"/>
                <a:ea typeface="Arimo"/>
                <a:cs typeface="Arimo"/>
                <a:sym typeface="Arimo"/>
              </a:rPr>
              <a:t>PROSTORNA SLOŽENOST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45225" y="930768"/>
            <a:ext cx="27121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90046"/>
            <a:ext cx="6314563" cy="8468254"/>
          </a:xfrm>
          <a:custGeom>
            <a:avLst/>
            <a:gdLst/>
            <a:ahLst/>
            <a:cxnLst/>
            <a:rect r="r" b="b" t="t" l="l"/>
            <a:pathLst>
              <a:path h="8468254" w="6314563">
                <a:moveTo>
                  <a:pt x="0" y="0"/>
                </a:moveTo>
                <a:lnTo>
                  <a:pt x="6314563" y="0"/>
                </a:lnTo>
                <a:lnTo>
                  <a:pt x="6314563" y="8468254"/>
                </a:lnTo>
                <a:lnTo>
                  <a:pt x="0" y="8468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2159" y="790046"/>
            <a:ext cx="6423681" cy="7094367"/>
          </a:xfrm>
          <a:custGeom>
            <a:avLst/>
            <a:gdLst/>
            <a:ahLst/>
            <a:cxnLst/>
            <a:rect r="r" b="b" t="t" l="l"/>
            <a:pathLst>
              <a:path h="7094367" w="6423681">
                <a:moveTo>
                  <a:pt x="0" y="0"/>
                </a:moveTo>
                <a:lnTo>
                  <a:pt x="6423682" y="0"/>
                </a:lnTo>
                <a:lnTo>
                  <a:pt x="6423682" y="7094367"/>
                </a:lnTo>
                <a:lnTo>
                  <a:pt x="0" y="709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14940" y="790046"/>
            <a:ext cx="6273060" cy="5443444"/>
          </a:xfrm>
          <a:custGeom>
            <a:avLst/>
            <a:gdLst/>
            <a:ahLst/>
            <a:cxnLst/>
            <a:rect r="r" b="b" t="t" l="l"/>
            <a:pathLst>
              <a:path h="5443444" w="6273060">
                <a:moveTo>
                  <a:pt x="0" y="0"/>
                </a:moveTo>
                <a:lnTo>
                  <a:pt x="6273060" y="0"/>
                </a:lnTo>
                <a:lnTo>
                  <a:pt x="6273060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4940" y="5940774"/>
            <a:ext cx="6215880" cy="3922782"/>
          </a:xfrm>
          <a:custGeom>
            <a:avLst/>
            <a:gdLst/>
            <a:ahLst/>
            <a:cxnLst/>
            <a:rect r="r" b="b" t="t" l="l"/>
            <a:pathLst>
              <a:path h="3922782" w="6215880">
                <a:moveTo>
                  <a:pt x="0" y="0"/>
                </a:moveTo>
                <a:lnTo>
                  <a:pt x="6215880" y="0"/>
                </a:lnTo>
                <a:lnTo>
                  <a:pt x="6215880" y="3922782"/>
                </a:lnTo>
                <a:lnTo>
                  <a:pt x="0" y="3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55841" y="6233490"/>
            <a:ext cx="5932159" cy="4037053"/>
            <a:chOff x="0" y="0"/>
            <a:chExt cx="919047" cy="6254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9047" cy="625445"/>
            </a:xfrm>
            <a:custGeom>
              <a:avLst/>
              <a:gdLst/>
              <a:ahLst/>
              <a:cxnLst/>
              <a:rect r="r" b="b" t="t" l="l"/>
              <a:pathLst>
                <a:path h="625445" w="919047">
                  <a:moveTo>
                    <a:pt x="0" y="0"/>
                  </a:moveTo>
                  <a:lnTo>
                    <a:pt x="919047" y="0"/>
                  </a:lnTo>
                  <a:lnTo>
                    <a:pt x="919047" y="625445"/>
                  </a:lnTo>
                  <a:lnTo>
                    <a:pt x="0" y="625445"/>
                  </a:lnTo>
                  <a:close/>
                </a:path>
              </a:pathLst>
            </a:custGeom>
            <a:solidFill>
              <a:srgbClr val="E3E9E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  <p:transition spd="fast">
    <p:fade/>
  </p:transition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1325"/>
            <a:ext cx="18288000" cy="1819133"/>
            <a:chOff x="0" y="0"/>
            <a:chExt cx="24384000" cy="2425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25475"/>
            </a:xfrm>
            <a:custGeom>
              <a:avLst/>
              <a:gdLst/>
              <a:ahLst/>
              <a:cxnLst/>
              <a:rect r="r" b="b" t="t" l="l"/>
              <a:pathLst>
                <a:path h="2425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5475"/>
                  </a:lnTo>
                  <a:lnTo>
                    <a:pt x="0" y="242547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340812"/>
            <a:ext cx="152251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6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PARALELIZACIJA ALGORITMA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3119477"/>
            <a:ext cx="17259300" cy="51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Paralelizacija Heap sort-a: Moguća je, ali manje efikasna u odnosu na Quick i Merge sort zbog zavisnosti među operacijama.</a:t>
            </a:r>
          </a:p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Izgradnja hrpe: Paralelizacija je moguća u fazi izgradnje hrpe (bottom-up paralelna konstrukcija), smanjujući složenost na O(log n) uz više procesora.</a:t>
            </a:r>
          </a:p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Vađenje maksimuma: Druga faza (vađenje maksimuma i reorganizacija hrpe) je sekvencijalna zbog zavisnosti između operacija.</a:t>
            </a:r>
          </a:p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Performanse: Paralelizacija ne donosi značajna poboljšanja zbog sinhronizacije i zavisnosti među koracima, što ograničava stvarne dobitke.</a:t>
            </a:r>
          </a:p>
          <a:p>
            <a:pPr algn="l"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 i="true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Praktična primjena: Zbog ove strukture, Heap sort se rijetko koristi u paralelnim sistemima.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70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2320800"/>
            <a:chOff x="0" y="0"/>
            <a:chExt cx="24384000" cy="309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3094355"/>
            </a:xfrm>
            <a:custGeom>
              <a:avLst/>
              <a:gdLst/>
              <a:ahLst/>
              <a:cxnLst/>
              <a:rect r="r" b="b" t="t" l="l"/>
              <a:pathLst>
                <a:path h="30943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094355"/>
                  </a:lnTo>
                  <a:lnTo>
                    <a:pt x="0" y="309435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943375"/>
            <a:ext cx="15238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94EE6B"/>
                </a:solidFill>
                <a:latin typeface="Arimo Bold"/>
                <a:ea typeface="Arimo Bold"/>
                <a:cs typeface="Arimo Bold"/>
                <a:sym typeface="Arimo Bold"/>
              </a:rPr>
              <a:t>ZAKLJUČAK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84594" y="3098828"/>
            <a:ext cx="4782620" cy="6109120"/>
          </a:xfrm>
          <a:custGeom>
            <a:avLst/>
            <a:gdLst/>
            <a:ahLst/>
            <a:cxnLst/>
            <a:rect r="r" b="b" t="t" l="l"/>
            <a:pathLst>
              <a:path h="6109120" w="4782620">
                <a:moveTo>
                  <a:pt x="0" y="0"/>
                </a:moveTo>
                <a:lnTo>
                  <a:pt x="4782620" y="0"/>
                </a:lnTo>
                <a:lnTo>
                  <a:pt x="4782620" y="6109120"/>
                </a:lnTo>
                <a:lnTo>
                  <a:pt x="0" y="6109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54612" y="8548500"/>
            <a:ext cx="855750" cy="141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9"/>
              </a:lnSpc>
            </a:pPr>
            <a:r>
              <a:rPr lang="en-US" sz="19200">
                <a:solidFill>
                  <a:srgbClr val="E81A8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9339" y="2660100"/>
            <a:ext cx="11643148" cy="629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8102" indent="-344051" lvl="1">
              <a:lnSpc>
                <a:spcPts val="3824"/>
              </a:lnSpc>
              <a:buFont typeface="Arial"/>
              <a:buChar char="•"/>
            </a:pPr>
            <a:r>
              <a:rPr lang="en-US" sz="3187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Sortiranje: Ključna operacija u obradi podataka koja raspoređuje elemente prema definisanom redoslijedu.</a:t>
            </a:r>
          </a:p>
          <a:p>
            <a:pPr algn="l" marL="688102" indent="-344051" lvl="1">
              <a:lnSpc>
                <a:spcPts val="3824"/>
              </a:lnSpc>
              <a:buFont typeface="Arial"/>
              <a:buChar char="•"/>
            </a:pPr>
            <a:r>
              <a:rPr lang="en-US" sz="3187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Paralelizacija: U savremenim okruženjima, paralelni algoritmi za sortiranje smanjuju vrijeme izvršavanja i bolje iskorišćavaju resurse.</a:t>
            </a:r>
          </a:p>
          <a:p>
            <a:pPr algn="l" marL="688102" indent="-344051" lvl="1">
              <a:lnSpc>
                <a:spcPts val="3824"/>
              </a:lnSpc>
              <a:buFont typeface="Arial"/>
              <a:buChar char="•"/>
            </a:pPr>
            <a:r>
              <a:rPr lang="en-US" sz="3187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Efikasni algoritmi: Algoritmi poput Bubble, Merge i Quick sorta mogu se uspješno paralelizovati, čime se povećava njihova efikasnost.</a:t>
            </a:r>
          </a:p>
          <a:p>
            <a:pPr algn="l" marL="688102" indent="-344051" lvl="1">
              <a:lnSpc>
                <a:spcPts val="3824"/>
              </a:lnSpc>
              <a:buFont typeface="Arial"/>
              <a:buChar char="•"/>
            </a:pPr>
            <a:r>
              <a:rPr lang="en-US" sz="3187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Problemi s paralelizacijom: Algoritmi kao Selection, Insertion i Heap sort imaju strukturne zavisnosti koje otežavaju paralelno izvođenje.</a:t>
            </a:r>
          </a:p>
          <a:p>
            <a:pPr algn="l" marL="688102" indent="-344051" lvl="1">
              <a:lnSpc>
                <a:spcPts val="3824"/>
              </a:lnSpc>
              <a:buFont typeface="Arial"/>
              <a:buChar char="•"/>
            </a:pPr>
            <a:r>
              <a:rPr lang="en-US" sz="3187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Evaluacija: Praktična implementacija paralelnih rješenja biće testirana u zasebnom projektnom zadatku.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2320800"/>
            <a:chOff x="0" y="0"/>
            <a:chExt cx="24384000" cy="309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3094355"/>
            </a:xfrm>
            <a:custGeom>
              <a:avLst/>
              <a:gdLst/>
              <a:ahLst/>
              <a:cxnLst/>
              <a:rect r="r" b="b" t="t" l="l"/>
              <a:pathLst>
                <a:path h="30943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094355"/>
                  </a:lnTo>
                  <a:lnTo>
                    <a:pt x="0" y="3094355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AutoShape 4" id="4"/>
          <p:cNvSpPr/>
          <p:nvPr/>
        </p:nvSpPr>
        <p:spPr>
          <a:xfrm rot="10575726">
            <a:off x="16090156" y="8871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575726">
            <a:off x="16090156" y="10694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575726">
            <a:off x="16090156" y="1251775"/>
            <a:ext cx="1005489" cy="0"/>
          </a:xfrm>
          <a:prstGeom prst="line">
            <a:avLst/>
          </a:prstGeom>
          <a:ln cap="rnd" w="190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330575" y="5019675"/>
            <a:ext cx="11304150" cy="121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35"/>
              </a:lnSpc>
            </a:pPr>
            <a:r>
              <a:rPr lang="en-US" b="true" sz="7199">
                <a:solidFill>
                  <a:srgbClr val="94EE6B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HVALA NA PAŽNJI 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17850" y="3735350"/>
            <a:ext cx="4284350" cy="5472650"/>
          </a:xfrm>
          <a:custGeom>
            <a:avLst/>
            <a:gdLst/>
            <a:ahLst/>
            <a:cxnLst/>
            <a:rect r="r" b="b" t="t" l="l"/>
            <a:pathLst>
              <a:path h="5472650" w="4284350">
                <a:moveTo>
                  <a:pt x="0" y="0"/>
                </a:moveTo>
                <a:lnTo>
                  <a:pt x="4284350" y="0"/>
                </a:lnTo>
                <a:lnTo>
                  <a:pt x="4284350" y="5472650"/>
                </a:lnTo>
                <a:lnTo>
                  <a:pt x="0" y="5472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4051" y="684175"/>
            <a:ext cx="1226550" cy="155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78975" y="8397225"/>
            <a:ext cx="855750" cy="133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213B55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94925" y="8823225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751" y="1113525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213B5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9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90046"/>
            <a:ext cx="6314563" cy="8468254"/>
          </a:xfrm>
          <a:custGeom>
            <a:avLst/>
            <a:gdLst/>
            <a:ahLst/>
            <a:cxnLst/>
            <a:rect r="r" b="b" t="t" l="l"/>
            <a:pathLst>
              <a:path h="8468254" w="6314563">
                <a:moveTo>
                  <a:pt x="0" y="0"/>
                </a:moveTo>
                <a:lnTo>
                  <a:pt x="6314563" y="0"/>
                </a:lnTo>
                <a:lnTo>
                  <a:pt x="6314563" y="8468254"/>
                </a:lnTo>
                <a:lnTo>
                  <a:pt x="0" y="8468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2159" y="790046"/>
            <a:ext cx="6423681" cy="7094367"/>
          </a:xfrm>
          <a:custGeom>
            <a:avLst/>
            <a:gdLst/>
            <a:ahLst/>
            <a:cxnLst/>
            <a:rect r="r" b="b" t="t" l="l"/>
            <a:pathLst>
              <a:path h="7094367" w="6423681">
                <a:moveTo>
                  <a:pt x="0" y="0"/>
                </a:moveTo>
                <a:lnTo>
                  <a:pt x="6423682" y="0"/>
                </a:lnTo>
                <a:lnTo>
                  <a:pt x="6423682" y="7094367"/>
                </a:lnTo>
                <a:lnTo>
                  <a:pt x="0" y="709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14940" y="790046"/>
            <a:ext cx="6273060" cy="5443444"/>
          </a:xfrm>
          <a:custGeom>
            <a:avLst/>
            <a:gdLst/>
            <a:ahLst/>
            <a:cxnLst/>
            <a:rect r="r" b="b" t="t" l="l"/>
            <a:pathLst>
              <a:path h="5443444" w="6273060">
                <a:moveTo>
                  <a:pt x="0" y="0"/>
                </a:moveTo>
                <a:lnTo>
                  <a:pt x="6273060" y="0"/>
                </a:lnTo>
                <a:lnTo>
                  <a:pt x="6273060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4940" y="5940774"/>
            <a:ext cx="6215880" cy="3922782"/>
          </a:xfrm>
          <a:custGeom>
            <a:avLst/>
            <a:gdLst/>
            <a:ahLst/>
            <a:cxnLst/>
            <a:rect r="r" b="b" t="t" l="l"/>
            <a:pathLst>
              <a:path h="3922782" w="6215880">
                <a:moveTo>
                  <a:pt x="0" y="0"/>
                </a:moveTo>
                <a:lnTo>
                  <a:pt x="6215880" y="0"/>
                </a:lnTo>
                <a:lnTo>
                  <a:pt x="6215880" y="3922782"/>
                </a:lnTo>
                <a:lnTo>
                  <a:pt x="0" y="3922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359082" y="8953806"/>
            <a:ext cx="17695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1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0" y="-3600"/>
            <a:ext cx="18288000" cy="1868737"/>
            <a:chOff x="0" y="0"/>
            <a:chExt cx="24384000" cy="2491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91612"/>
            </a:xfrm>
            <a:custGeom>
              <a:avLst/>
              <a:gdLst/>
              <a:ahLst/>
              <a:cxnLst/>
              <a:rect r="r" b="b" t="t" l="l"/>
              <a:pathLst>
                <a:path h="249161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91612"/>
                  </a:lnTo>
                  <a:lnTo>
                    <a:pt x="0" y="2491612"/>
                  </a:lnTo>
                  <a:close/>
                </a:path>
              </a:pathLst>
            </a:custGeom>
            <a:solidFill>
              <a:srgbClr val="2C293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79574" y="359862"/>
            <a:ext cx="972786" cy="251380"/>
          </a:xfrm>
          <a:custGeom>
            <a:avLst/>
            <a:gdLst/>
            <a:ahLst/>
            <a:cxnLst/>
            <a:rect r="r" b="b" t="t" l="l"/>
            <a:pathLst>
              <a:path h="251380" w="972786">
                <a:moveTo>
                  <a:pt x="0" y="0"/>
                </a:moveTo>
                <a:lnTo>
                  <a:pt x="972786" y="0"/>
                </a:lnTo>
                <a:lnTo>
                  <a:pt x="972786" y="251380"/>
                </a:lnTo>
                <a:lnTo>
                  <a:pt x="0" y="25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0078" y="7888000"/>
            <a:ext cx="5072294" cy="1774650"/>
          </a:xfrm>
          <a:custGeom>
            <a:avLst/>
            <a:gdLst/>
            <a:ahLst/>
            <a:cxnLst/>
            <a:rect r="r" b="b" t="t" l="l"/>
            <a:pathLst>
              <a:path h="1774650" w="5072294">
                <a:moveTo>
                  <a:pt x="0" y="0"/>
                </a:moveTo>
                <a:lnTo>
                  <a:pt x="5072294" y="0"/>
                </a:lnTo>
                <a:lnTo>
                  <a:pt x="5072294" y="1774650"/>
                </a:lnTo>
                <a:lnTo>
                  <a:pt x="0" y="177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1509" y="4195950"/>
            <a:ext cx="6889017" cy="2432581"/>
          </a:xfrm>
          <a:custGeom>
            <a:avLst/>
            <a:gdLst/>
            <a:ahLst/>
            <a:cxnLst/>
            <a:rect r="r" b="b" t="t" l="l"/>
            <a:pathLst>
              <a:path h="2432581" w="6889017">
                <a:moveTo>
                  <a:pt x="0" y="0"/>
                </a:moveTo>
                <a:lnTo>
                  <a:pt x="6889017" y="0"/>
                </a:lnTo>
                <a:lnTo>
                  <a:pt x="6889017" y="2432581"/>
                </a:lnTo>
                <a:lnTo>
                  <a:pt x="0" y="24325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0" t="-6117" r="-8280" b="-407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4424" y="364031"/>
            <a:ext cx="152251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E7E7E7"/>
                </a:solidFill>
                <a:latin typeface="Arimo Bold"/>
                <a:ea typeface="Arimo Bold"/>
                <a:cs typeface="Arimo Bold"/>
                <a:sym typeface="Arimo Bold"/>
              </a:rPr>
              <a:t>ANALIZA SLOŽENOSTI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9666" y="4007177"/>
            <a:ext cx="5830749" cy="222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ajbolji slučaj: O(n)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Najgori slučaj: O(n²)</a:t>
            </a:r>
          </a:p>
          <a:p>
            <a:pPr algn="l" marL="714787" indent="-357394" lvl="1">
              <a:lnSpc>
                <a:spcPts val="4568"/>
              </a:lnSpc>
              <a:buFont typeface="Arial"/>
              <a:buChar char="•"/>
            </a:pPr>
            <a:r>
              <a:rPr lang="en-US" sz="3310">
                <a:solidFill>
                  <a:srgbClr val="FD4A4A"/>
                </a:solidFill>
                <a:latin typeface="Arimo"/>
                <a:ea typeface="Arimo"/>
                <a:cs typeface="Arimo"/>
                <a:sym typeface="Arimo"/>
              </a:rPr>
              <a:t>Prosječni slučaj: O(n²)</a:t>
            </a:r>
          </a:p>
          <a:p>
            <a:pPr algn="l">
              <a:lnSpc>
                <a:spcPts val="400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19666" y="8126881"/>
            <a:ext cx="7018539" cy="172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Bub</a:t>
            </a: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ble sort algoritam ima prostornu složenost O(1)</a:t>
            </a:r>
          </a:p>
          <a:p>
            <a:pPr algn="l" marL="712468" indent="-356234" lvl="1">
              <a:lnSpc>
                <a:spcPts val="4553"/>
              </a:lnSpc>
              <a:buFont typeface="Arial"/>
              <a:buChar char="•"/>
            </a:pPr>
            <a:r>
              <a:rPr lang="en-US" sz="3299">
                <a:solidFill>
                  <a:srgbClr val="E7E7E7"/>
                </a:solidFill>
                <a:latin typeface="Arimo"/>
                <a:ea typeface="Arimo"/>
                <a:cs typeface="Arimo"/>
                <a:sym typeface="Arimo"/>
              </a:rPr>
              <a:t>Stabilan algoritam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850" y="2770858"/>
            <a:ext cx="4650750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D4A4A"/>
                </a:solidFill>
                <a:latin typeface="Arimo"/>
                <a:ea typeface="Arimo"/>
                <a:cs typeface="Arimo"/>
                <a:sym typeface="Arimo"/>
              </a:rPr>
              <a:t>PSEUDOKOD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4066" y="2770858"/>
            <a:ext cx="79494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sz="4800">
                <a:solidFill>
                  <a:srgbClr val="FFFF99"/>
                </a:solidFill>
                <a:latin typeface="Arimo"/>
                <a:ea typeface="Arimo"/>
                <a:cs typeface="Arimo"/>
                <a:sym typeface="Arimo"/>
              </a:rPr>
              <a:t>VREMENSKA SLOŽENOST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14066" y="6903109"/>
            <a:ext cx="8037004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4800">
                <a:solidFill>
                  <a:srgbClr val="94EE6B"/>
                </a:solidFill>
                <a:latin typeface="Arimo"/>
                <a:ea typeface="Arimo"/>
                <a:cs typeface="Arimo"/>
                <a:sym typeface="Arimo"/>
              </a:rPr>
              <a:t>PROSTORNA SLOŽENOST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45225" y="930768"/>
            <a:ext cx="2712150" cy="9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>
                <a:solidFill>
                  <a:srgbClr val="E3E9ED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DAGj_LPO8U0</dc:identifier>
  <dcterms:modified xsi:type="dcterms:W3CDTF">2011-08-01T06:04:30Z</dcterms:modified>
  <cp:revision>1</cp:revision>
  <dc:title>SORT ALGORITAM.pptx</dc:title>
</cp:coreProperties>
</file>